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notesSlides/notesSlide17.xml" ContentType="application/vnd.openxmlformats-officedocument.presentationml.notesSlide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18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19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20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2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6"/>
  </p:notesMasterIdLst>
  <p:sldIdLst>
    <p:sldId id="467" r:id="rId5"/>
    <p:sldId id="470" r:id="rId6"/>
    <p:sldId id="265" r:id="rId7"/>
    <p:sldId id="266" r:id="rId8"/>
    <p:sldId id="267" r:id="rId9"/>
    <p:sldId id="268" r:id="rId10"/>
    <p:sldId id="323" r:id="rId11"/>
    <p:sldId id="334" r:id="rId12"/>
    <p:sldId id="363" r:id="rId13"/>
    <p:sldId id="465" r:id="rId14"/>
    <p:sldId id="466" r:id="rId15"/>
    <p:sldId id="364" r:id="rId16"/>
    <p:sldId id="436" r:id="rId17"/>
    <p:sldId id="437" r:id="rId18"/>
    <p:sldId id="438" r:id="rId19"/>
    <p:sldId id="486" r:id="rId20"/>
    <p:sldId id="485" r:id="rId21"/>
    <p:sldId id="358" r:id="rId22"/>
    <p:sldId id="483" r:id="rId23"/>
    <p:sldId id="359" r:id="rId24"/>
    <p:sldId id="365" r:id="rId25"/>
    <p:sldId id="366" r:id="rId26"/>
    <p:sldId id="484" r:id="rId27"/>
    <p:sldId id="356" r:id="rId28"/>
    <p:sldId id="276" r:id="rId29"/>
    <p:sldId id="337" r:id="rId30"/>
    <p:sldId id="458" r:id="rId31"/>
    <p:sldId id="339" r:id="rId32"/>
    <p:sldId id="403" r:id="rId33"/>
    <p:sldId id="454" r:id="rId34"/>
    <p:sldId id="450" r:id="rId35"/>
    <p:sldId id="461" r:id="rId36"/>
    <p:sldId id="408" r:id="rId37"/>
    <p:sldId id="421" r:id="rId38"/>
    <p:sldId id="423" r:id="rId39"/>
    <p:sldId id="424" r:id="rId40"/>
    <p:sldId id="425" r:id="rId41"/>
    <p:sldId id="428" r:id="rId42"/>
    <p:sldId id="429" r:id="rId43"/>
    <p:sldId id="430" r:id="rId44"/>
    <p:sldId id="433" r:id="rId4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Frąckowiak" initials="MF" lastIdx="11" clrIdx="0"/>
  <p:cmAuthor id="2" name="Grażyna Pawłowska" initials="GP" lastIdx="40" clrIdx="1"/>
  <p:cmAuthor id="3" name="WCIES" initials="W" lastIdx="4" clrIdx="2">
    <p:extLst>
      <p:ext uri="{19B8F6BF-5375-455C-9EA6-DF929625EA0E}">
        <p15:presenceInfo xmlns:p15="http://schemas.microsoft.com/office/powerpoint/2012/main" userId="WCI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2DFF7"/>
    <a:srgbClr val="62BF34"/>
    <a:srgbClr val="8AE3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Styl pośredni 1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434" autoAdjust="0"/>
  </p:normalViewPr>
  <p:slideViewPr>
    <p:cSldViewPr snapToGrid="0">
      <p:cViewPr varScale="1">
        <p:scale>
          <a:sx n="109" d="100"/>
          <a:sy n="109" d="100"/>
        </p:scale>
        <p:origin x="168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28T04:33:55.657" idx="4">
    <p:pos x="10" y="10"/>
    <p:text>mniejsza interlinia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28T04:55:19.310" idx="14">
    <p:pos x="10" y="10"/>
    <p:text>j.w, zaokrąglone brzegi ramek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28T04:56:53.078" idx="15">
    <p:pos x="10" y="10"/>
    <p:text>j.w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28T04:57:06.751" idx="16">
    <p:pos x="10" y="10"/>
    <p:text>j.w
</p:text>
    <p:extLst>
      <p:ext uri="{C676402C-5697-4E1C-873F-D02D1690AC5C}">
        <p15:threadingInfo xmlns:p15="http://schemas.microsoft.com/office/powerpoint/2012/main" timeZoneBias="420"/>
      </p:ext>
    </p:extLst>
  </p:cm>
  <p:cm authorId="3" dt="2021-02-04T09:58:16.644" idx="1">
    <p:pos x="10" y="106"/>
    <p:text>ustalić i uaktualnić źródło informacji</p:text>
    <p:extLst>
      <p:ext uri="{C676402C-5697-4E1C-873F-D02D1690AC5C}">
        <p15:threadingInfo xmlns:p15="http://schemas.microsoft.com/office/powerpoint/2012/main" timeZoneBias="-60">
          <p15:parentCm authorId="2" idx="16"/>
        </p15:threadingInfo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28T04:57:34.814" idx="17">
    <p:pos x="10" y="10"/>
    <p:text>brak tytułu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2T00:07:34.566" idx="19">
    <p:pos x="10" y="10"/>
    <p:text>Sprawdzić czy jest nowy ranking, kolorystyka tabelek, zmiana kształtu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2T00:26:55.957" idx="28">
    <p:pos x="10" y="10"/>
    <p:text>dodać fotę, usunąć stopkę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2T00:28:44.834" idx="30">
    <p:pos x="10" y="10"/>
    <p:text>zmiana kolorystyki tabelki, akualizacja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2T00:29:17.194" idx="31">
    <p:pos x="10" y="10"/>
    <p:text>j.w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2T00:30:03.570" idx="32">
    <p:pos x="10" y="10"/>
    <p:text>j.w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2T00:36:19.762" idx="36">
    <p:pos x="10" y="10"/>
    <p:text>uładzić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28T04:35:33.441" idx="5">
    <p:pos x="10" y="10"/>
    <p:text>poniższe kroki poprawić wg wzoru slajd 8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2T00:36:33.997" idx="37">
    <p:pos x="10" y="10"/>
    <p:text>j.w.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2T00:38:27.327" idx="39">
    <p:pos x="10" y="10"/>
    <p:text>radosna fotka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28T04:38:03.743" idx="7">
    <p:pos x="10" y="10"/>
    <p:text>zrobić nowy rzut ekranowy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8T04:41:26.584" idx="4">
    <p:pos x="10" y="10"/>
    <p:text>zmiana kolorystki tabelki, spr treść!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8T04:41:47.569" idx="5">
    <p:pos x="10" y="10"/>
    <p:text>j.w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8T04:41:56.319" idx="6">
    <p:pos x="10" y="10"/>
    <p:text>j.w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8T04:42:06.694" idx="7">
    <p:pos x="10" y="10"/>
    <p:text>j.w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28T04:42:32.085" idx="8">
    <p:pos x="10" y="10"/>
    <p:text>spr treść! może ramka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28T04:55:02.043" idx="13">
    <p:pos x="10" y="10"/>
    <p:text>zmiana kolorystyki tabeli, wyrównanie interlini
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6887F-8929-4DA1-95B4-82D74717B520}" type="datetimeFigureOut">
              <a:rPr lang="pl-PL" smtClean="0"/>
              <a:t>14.11.2022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00864-CB69-4E98-8A31-98F86A9561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805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Trochę więcej informacji o doradcy zawodowym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864-CB69-4E98-8A31-98F86A95619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556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Tutaj dodaj</a:t>
            </a:r>
            <a:r>
              <a:rPr lang="pl-PL" baseline="0"/>
              <a:t> na czym polegają takie egzaminy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864-CB69-4E98-8A31-98F86A956191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3348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Tutaj dodaj</a:t>
            </a:r>
            <a:r>
              <a:rPr lang="pl-PL" baseline="0"/>
              <a:t> na czym polegają takie egzaminy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864-CB69-4E98-8A31-98F86A956191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8862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983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Dodaj przykłady szkół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864-CB69-4E98-8A31-98F86A956191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6722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Potem MM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864-CB69-4E98-8A31-98F86A956191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4620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Potem MM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864-CB69-4E98-8A31-98F86A956191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74602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864-CB69-4E98-8A31-98F86A956191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549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8EE24-0629-46DB-B2F3-5D106FCE0FE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8726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8EE24-0629-46DB-B2F3-5D106FCE0FE5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050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69636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4777B-6AB6-4F34-BC73-16AA503C5247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09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Trzeba ujednolicić kolejne slajdy (8-11) :</a:t>
            </a:r>
            <a:r>
              <a:rPr lang="pl-PL" baseline="0"/>
              <a:t> albo wszędzie duża albo mała litera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864-CB69-4E98-8A31-98F86A956191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4202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00864-CB69-4E98-8A31-98F86A95619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099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/>
          </a:p>
        </p:txBody>
      </p:sp>
      <p:sp>
        <p:nvSpPr>
          <p:cNvPr id="7578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6F360-8F3C-4CB9-A10C-0AD59189C05D}" type="slidenum">
              <a:rPr kumimoji="0" lang="pl-PL" altLang="pl-P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646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864-CB69-4E98-8A31-98F86A956191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740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300864-CB69-4E98-8A31-98F86A956191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5880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Typy szkół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00864-CB69-4E98-8A31-98F86A95619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010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Typy szkół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00864-CB69-4E98-8A31-98F86A95619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264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Typy szkół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00864-CB69-4E98-8A31-98F86A95619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56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Typy szkół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00864-CB69-4E98-8A31-98F86A95619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689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/>
              <a:t>Typy szkół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00864-CB69-4E98-8A31-98F86A956191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99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7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70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2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176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8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91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30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37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2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3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2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dukacja.um.warszawa.pl/informator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dukacja.um.warszawa.pl/documents/66399/45861752/Informator_22-23_v4.pdf/263f9506-96d5-f8cf-b236-f1e233248266?t=1648710039486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spk.waw.pl/" TargetMode="External"/><Relationship Id="rId1" Type="http://schemas.openxmlformats.org/officeDocument/2006/relationships/slideLayout" Target="../slideLayouts/slideLayout6.xml"/><Relationship Id="rId6" Type="http://schemas.openxmlformats.org/officeDocument/2006/relationships/comments" Target="../comments/comment3.xml"/><Relationship Id="rId5" Type="http://schemas.openxmlformats.org/officeDocument/2006/relationships/image" Target="../media/image14.png"/><Relationship Id="rId4" Type="http://schemas.openxmlformats.org/officeDocument/2006/relationships/hyperlink" Target="https://edukacja.um.warszawa.pl/dzielnicowe-centra-integracj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ss.cedefop.europa.eu/pl/documen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kacja.um.warszawa.pl/warunki-i-kryteria-rekrutacj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s7.eu/oferta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kacja.um.warszawa.pl/warunki-i-kryteria-rekrutacji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kacja.um.warszawa.pl/warunki-i-kryteria-rekrutacji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kacja.um.warszawa.pl/warunki-i-kryteria-rekrutacj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comments" Target="../comments/commen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dukacja.um.warszawa.pl/po-szkole-podstawowej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comments" Target="../comments/commen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ore.edu.pl/2020/12/informator-o-zawodach-szkolnictwa-branzowego/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kacja.um.warszawa.pl/-/-wybierz-szkole-dla-siebie-informator-o-warszawskich-szkolach-ponadpodstawowych-na-rok-szkolny-2021-2022" TargetMode="External"/><Relationship Id="rId2" Type="http://schemas.openxmlformats.org/officeDocument/2006/relationships/hyperlink" Target="https://www.ore.edu.pl/2020/12/informator-o-zawodach-szkolnictwa-branzowego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4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15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8.xml"/><Relationship Id="rId4" Type="http://schemas.openxmlformats.org/officeDocument/2006/relationships/hyperlink" Target="https://www.oke.waw.pl/files/oke_waw_431420220819%20E8_EM%202023%20Komunikat%20o%20harmonogramie.pdf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ciidm@pm.waw.p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9.xml"/><Relationship Id="rId3" Type="http://schemas.openxmlformats.org/officeDocument/2006/relationships/hyperlink" Target="https://www.kuratorium.waw.pl/pl/rodzice-i-uczniowie/konkursy-i-olimpiady/inne-konkursy-turnieje/16314,Wykaz-zawodow-wiedzy-artystycznych-i-sportowych-2022-r.html" TargetMode="External"/><Relationship Id="rId7" Type="http://schemas.openxmlformats.org/officeDocument/2006/relationships/hyperlink" Target="http://www.oke.waw.pl/" TargetMode="External"/><Relationship Id="rId2" Type="http://schemas.openxmlformats.org/officeDocument/2006/relationships/hyperlink" Target="http://www.edukacja.warszawa.pl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barometrzawodow.pl/" TargetMode="External"/><Relationship Id="rId5" Type="http://schemas.openxmlformats.org/officeDocument/2006/relationships/hyperlink" Target="http://www.perspektywy.pl/" TargetMode="External"/><Relationship Id="rId4" Type="http://schemas.openxmlformats.org/officeDocument/2006/relationships/hyperlink" Target="http://www.wcies.edu.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okariery.pl/" TargetMode="External"/><Relationship Id="rId3" Type="http://schemas.openxmlformats.org/officeDocument/2006/relationships/hyperlink" Target="http://www.uczelnie.info.pl/" TargetMode="External"/><Relationship Id="rId7" Type="http://schemas.openxmlformats.org/officeDocument/2006/relationships/hyperlink" Target="http://www.ela.nauka.gov.pl/" TargetMode="External"/><Relationship Id="rId12" Type="http://schemas.openxmlformats.org/officeDocument/2006/relationships/comments" Target="../comments/commen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otouczelnie.pl/" TargetMode="External"/><Relationship Id="rId11" Type="http://schemas.openxmlformats.org/officeDocument/2006/relationships/hyperlink" Target="https://takzdam.pl/" TargetMode="External"/><Relationship Id="rId5" Type="http://schemas.openxmlformats.org/officeDocument/2006/relationships/hyperlink" Target="http://www.wybierzstudia.nauka.gov.pl/" TargetMode="External"/><Relationship Id="rId10" Type="http://schemas.openxmlformats.org/officeDocument/2006/relationships/hyperlink" Target="http://www.mapakarier.org/" TargetMode="External"/><Relationship Id="rId4" Type="http://schemas.openxmlformats.org/officeDocument/2006/relationships/hyperlink" Target="http://www.studia.gov.pl/" TargetMode="External"/><Relationship Id="rId9" Type="http://schemas.openxmlformats.org/officeDocument/2006/relationships/hyperlink" Target="http://psz.praca.gov.pl/rynek-pracy/bazy-danych/doradca-200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dukacja.um.warszawa.pl/informator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4529A4F-C74C-46F0-8353-468A05B43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926" y="-2148"/>
            <a:ext cx="4601817" cy="1238935"/>
          </a:xfrm>
          <a:prstGeom prst="rect">
            <a:avLst/>
          </a:prstGeom>
        </p:spPr>
      </p:pic>
      <p:pic>
        <p:nvPicPr>
          <p:cNvPr id="8" name="Obraz 8" descr="Górny widok dostaw szkolnych, zestawu słuchawkowego i tabletu iPad na białej powierzchni">
            <a:extLst>
              <a:ext uri="{FF2B5EF4-FFF2-40B4-BE49-F238E27FC236}">
                <a16:creationId xmlns:a16="http://schemas.microsoft.com/office/drawing/2014/main" id="{B7D07941-3065-4C88-A762-A8D381F52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4" t="-65" r="7350" b="39"/>
          <a:stretch/>
        </p:blipFill>
        <p:spPr>
          <a:xfrm>
            <a:off x="1176" y="1290328"/>
            <a:ext cx="7422443" cy="5576860"/>
          </a:xfrm>
          <a:prstGeom prst="rect">
            <a:avLst/>
          </a:prstGeom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A6F3A9DB-6DE0-4D2E-A93F-8A40BB964AB1}"/>
              </a:ext>
            </a:extLst>
          </p:cNvPr>
          <p:cNvSpPr/>
          <p:nvPr/>
        </p:nvSpPr>
        <p:spPr>
          <a:xfrm>
            <a:off x="4554128" y="1289488"/>
            <a:ext cx="4591790" cy="556505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55D99FD-7C40-4DF8-B1AF-4055F3899ED9}"/>
              </a:ext>
            </a:extLst>
          </p:cNvPr>
          <p:cNvSpPr txBox="1"/>
          <p:nvPr/>
        </p:nvSpPr>
        <p:spPr>
          <a:xfrm>
            <a:off x="4619723" y="1894913"/>
            <a:ext cx="4460612" cy="24314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uk-UA" sz="3200" b="1" dirty="0">
                <a:solidFill>
                  <a:srgbClr val="00B050"/>
                </a:solidFill>
                <a:ea typeface="+mn-lt"/>
                <a:cs typeface="+mn-lt"/>
              </a:rPr>
              <a:t>Батьки у ролі кар</a:t>
            </a:r>
            <a:r>
              <a:rPr lang="pl-PL" sz="3200" b="1" dirty="0">
                <a:solidFill>
                  <a:srgbClr val="00B050"/>
                </a:solidFill>
                <a:ea typeface="+mn-lt"/>
                <a:cs typeface="+mn-lt"/>
              </a:rPr>
              <a:t>’</a:t>
            </a:r>
            <a:r>
              <a:rPr lang="uk-UA" sz="3200" b="1" dirty="0" err="1">
                <a:solidFill>
                  <a:srgbClr val="00B050"/>
                </a:solidFill>
                <a:ea typeface="+mn-lt"/>
                <a:cs typeface="+mn-lt"/>
              </a:rPr>
              <a:t>єрних</a:t>
            </a:r>
            <a:r>
              <a:rPr lang="uk-UA" sz="3200" b="1" dirty="0">
                <a:solidFill>
                  <a:srgbClr val="00B050"/>
                </a:solidFill>
                <a:ea typeface="+mn-lt"/>
                <a:cs typeface="+mn-lt"/>
              </a:rPr>
              <a:t> консультантів своєї дитини під час вибору старшої школи</a:t>
            </a:r>
            <a:br>
              <a:rPr lang="pl-PL" sz="3200" dirty="0">
                <a:solidFill>
                  <a:srgbClr val="00B050"/>
                </a:solidFill>
                <a:ea typeface="+mn-lt"/>
                <a:cs typeface="+mn-lt"/>
              </a:rPr>
            </a:br>
            <a:endParaRPr lang="pl-PL" sz="2400" dirty="0">
              <a:solidFill>
                <a:srgbClr val="00B050"/>
              </a:solidFill>
              <a:cs typeface="Calibri" panose="020F0502020204030204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B3FD67F-7211-DDF1-9BDD-FCDAD447E9FB}"/>
              </a:ext>
            </a:extLst>
          </p:cNvPr>
          <p:cNvSpPr txBox="1"/>
          <p:nvPr/>
        </p:nvSpPr>
        <p:spPr>
          <a:xfrm>
            <a:off x="6123397" y="6399218"/>
            <a:ext cx="2383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Вересень </a:t>
            </a:r>
            <a:r>
              <a:rPr lang="pl-PL" dirty="0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4749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19361"/>
            <a:ext cx="913406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Старші школи при Молодіжних </a:t>
            </a:r>
            <a:r>
              <a:rPr lang="uk-UA" sz="2800" b="1" dirty="0" err="1">
                <a:solidFill>
                  <a:srgbClr val="002060"/>
                </a:solidFill>
                <a:latin typeface="Calibri"/>
                <a:cs typeface="Calibri"/>
              </a:rPr>
              <a:t>соціотерапевтичних</a:t>
            </a:r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 центрах – набір</a:t>
            </a:r>
            <a:endParaRPr lang="pl-PL" sz="2800" dirty="0">
              <a:latin typeface="Calibri"/>
              <a:cs typeface="Calibri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17093" y="1144530"/>
            <a:ext cx="7878320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dirty="0">
                <a:ea typeface="+mn-lt"/>
                <a:cs typeface="+mn-lt"/>
              </a:rPr>
              <a:t>Молодіжні соціотерапевтичні центри призначені для молоді, яка внаслідок відхилень у розвитку, труднощів з навчанням та функціонуванням у суспільстві перебуває у групі ризику соціальної дезатаптації і потребує особливої організації навчання, методів роботи, виховання, психолого-педагогічної допомоги та соціотерапіїї. </a:t>
            </a:r>
          </a:p>
          <a:p>
            <a:endParaRPr lang="pl-PL" dirty="0">
              <a:cs typeface="Calibri" panose="020F0502020204030204"/>
            </a:endParaRPr>
          </a:p>
          <a:p>
            <a:pPr marL="285750" indent="-285750">
              <a:buFont typeface="Wingdings"/>
              <a:buChar char="Ø"/>
            </a:pPr>
            <a:r>
              <a:rPr lang="uk-UA" sz="1600" dirty="0">
                <a:ea typeface="+mn-lt"/>
                <a:cs typeface="+mn-lt"/>
              </a:rPr>
              <a:t>для зарахування до навчання вимагається висновок про необхідність спеціального навчання, виданий у зв</a:t>
            </a:r>
            <a:r>
              <a:rPr lang="pl-PL" sz="1600" dirty="0">
                <a:ea typeface="+mn-lt"/>
                <a:cs typeface="+mn-lt"/>
              </a:rPr>
              <a:t>’</a:t>
            </a:r>
            <a:r>
              <a:rPr lang="uk-UA" sz="1600" dirty="0" err="1">
                <a:ea typeface="+mn-lt"/>
                <a:cs typeface="+mn-lt"/>
              </a:rPr>
              <a:t>язку</a:t>
            </a:r>
            <a:r>
              <a:rPr lang="uk-UA" sz="1600" dirty="0">
                <a:ea typeface="+mn-lt"/>
                <a:cs typeface="+mn-lt"/>
              </a:rPr>
              <a:t> з ризиком соціальної </a:t>
            </a:r>
            <a:r>
              <a:rPr lang="uk-UA" sz="1600" dirty="0" err="1">
                <a:ea typeface="+mn-lt"/>
                <a:cs typeface="+mn-lt"/>
              </a:rPr>
              <a:t>дезатаптації</a:t>
            </a:r>
            <a:endParaRPr lang="pl-PL" sz="1600" dirty="0">
              <a:cs typeface="Calibri" panose="020F0502020204030204"/>
            </a:endParaRPr>
          </a:p>
          <a:p>
            <a:pPr marL="285750" indent="-285750">
              <a:buFont typeface="Wingdings"/>
              <a:buChar char="Ø"/>
            </a:pPr>
            <a:r>
              <a:rPr lang="uk-UA" sz="1600" dirty="0">
                <a:ea typeface="+mn-lt"/>
                <a:cs typeface="+mn-lt"/>
              </a:rPr>
              <a:t>набір відбувається за іншими принципами, детальна інформація доступна у закладах</a:t>
            </a:r>
            <a:r>
              <a:rPr lang="pl-PL" sz="1600" dirty="0">
                <a:ea typeface="+mn-lt"/>
                <a:cs typeface="+mn-lt"/>
              </a:rPr>
              <a:t> </a:t>
            </a:r>
            <a:br>
              <a:rPr lang="pl-PL" sz="1600" dirty="0">
                <a:ea typeface="+mn-lt"/>
                <a:cs typeface="+mn-lt"/>
              </a:rPr>
            </a:br>
            <a:endParaRPr lang="pl-PL" sz="1600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endParaRPr lang="pl-PL" dirty="0">
              <a:cs typeface="Calibri" panose="020F0502020204030204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pl-PL" i="1" dirty="0">
              <a:cs typeface="Calibri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EB2B37F3-8B96-444C-993D-FBEE20CF84C5}"/>
              </a:ext>
            </a:extLst>
          </p:cNvPr>
          <p:cNvSpPr/>
          <p:nvPr/>
        </p:nvSpPr>
        <p:spPr>
          <a:xfrm>
            <a:off x="417093" y="3831301"/>
            <a:ext cx="8297464" cy="261932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l-PL" sz="1600" b="1" i="1" dirty="0">
              <a:solidFill>
                <a:schemeClr val="tx1"/>
              </a:solidFill>
              <a:latin typeface="Calibri"/>
              <a:ea typeface="Segoe UI"/>
              <a:cs typeface="Segoe UI"/>
            </a:endParaRPr>
          </a:p>
          <a:p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Старші школи при молодіжних </a:t>
            </a:r>
            <a:r>
              <a:rPr lang="uk-UA" sz="1600" b="1" i="1" dirty="0" err="1">
                <a:solidFill>
                  <a:schemeClr val="tx1"/>
                </a:solidFill>
                <a:ea typeface="+mn-lt"/>
                <a:cs typeface="+mn-lt"/>
              </a:rPr>
              <a:t>соціотерапевтичних</a:t>
            </a: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 центрах у Варшаві: </a:t>
            </a:r>
          </a:p>
          <a:p>
            <a:r>
              <a:rPr lang="pl-PL" sz="1600" i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marL="285750" indent="-285750">
              <a:buFont typeface="Arial"/>
              <a:buChar char="•"/>
            </a:pPr>
            <a:r>
              <a:rPr lang="en-US" sz="1600" b="1" i="1" dirty="0">
                <a:solidFill>
                  <a:schemeClr val="tx1"/>
                </a:solidFill>
                <a:ea typeface="+mn-lt"/>
                <a:cs typeface="+mn-lt"/>
              </a:rPr>
              <a:t>LXI </a:t>
            </a: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ім. Яніни </a:t>
            </a:r>
            <a:r>
              <a:rPr lang="uk-UA" sz="1600" b="1" i="1" dirty="0" err="1">
                <a:solidFill>
                  <a:schemeClr val="tx1"/>
                </a:solidFill>
                <a:ea typeface="+mn-lt"/>
                <a:cs typeface="+mn-lt"/>
              </a:rPr>
              <a:t>Завадовської</a:t>
            </a: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, МСЦ №1 </a:t>
            </a:r>
            <a:r>
              <a:rPr lang="en-US" sz="1600" b="1" i="1" dirty="0">
                <a:solidFill>
                  <a:schemeClr val="tx1"/>
                </a:solidFill>
                <a:ea typeface="+mn-lt"/>
                <a:cs typeface="+mn-lt"/>
              </a:rPr>
              <a:t>"SOS„</a:t>
            </a:r>
            <a:r>
              <a:rPr lang="pl-PL" sz="16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6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600" i="1" dirty="0" err="1">
                <a:solidFill>
                  <a:schemeClr val="tx1"/>
                </a:solidFill>
                <a:ea typeface="+mn-lt"/>
                <a:cs typeface="+mn-lt"/>
              </a:rPr>
              <a:t>Мокотув</a:t>
            </a:r>
            <a:r>
              <a:rPr lang="pl-PL" sz="16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16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pl-PL" sz="1600" b="1" i="1" dirty="0">
                <a:solidFill>
                  <a:schemeClr val="tx1"/>
                </a:solidFill>
                <a:ea typeface="+mn-lt"/>
                <a:cs typeface="+mn-lt"/>
              </a:rPr>
              <a:t>LXXXV</a:t>
            </a:r>
            <a:r>
              <a:rPr lang="pl-PL" sz="1600" dirty="0">
                <a:ea typeface="+mn-lt"/>
                <a:cs typeface="+mn-lt"/>
              </a:rPr>
              <a:t> </a:t>
            </a: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 Загальноосвітній ліцей </a:t>
            </a:r>
            <a:r>
              <a:rPr lang="uk-UA" sz="1600" b="1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МСЦ №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2 "Kąt„ 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(</a:t>
            </a:r>
            <a:r>
              <a:rPr lang="uk-UA" sz="1600" i="1" dirty="0" err="1">
                <a:solidFill>
                  <a:schemeClr val="tx1"/>
                </a:solidFill>
                <a:latin typeface="Calibri"/>
                <a:ea typeface="Arial"/>
                <a:cs typeface="Arial"/>
              </a:rPr>
              <a:t>Вавер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)</a:t>
            </a:r>
            <a:endParaRPr lang="en-US" sz="1600" i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pl-PL" sz="1600" b="1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CXLI </a:t>
            </a: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</a:t>
            </a:r>
            <a:r>
              <a:rPr lang="uk-UA" sz="1600" b="1" i="1" dirty="0">
                <a:solidFill>
                  <a:schemeClr val="tx1"/>
                </a:solidFill>
                <a:latin typeface="Calibri"/>
                <a:ea typeface="+mn-lt"/>
                <a:cs typeface="+mn-lt"/>
              </a:rPr>
              <a:t>МСЦ </a:t>
            </a:r>
            <a:r>
              <a:rPr lang="uk-UA" sz="1600" b="1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№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4 (</a:t>
            </a:r>
            <a:r>
              <a:rPr lang="uk-UA" sz="1600" b="1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для хлопців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) 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(</a:t>
            </a:r>
            <a:r>
              <a:rPr lang="uk-UA" sz="1600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Беляни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)</a:t>
            </a:r>
          </a:p>
          <a:p>
            <a:pPr marL="285750" indent="-285750">
              <a:buFont typeface="Arial"/>
              <a:buChar char="•"/>
            </a:pP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Галузева школа </a:t>
            </a:r>
            <a:r>
              <a:rPr lang="pl-PL" sz="1600" b="1" i="1" dirty="0">
                <a:solidFill>
                  <a:schemeClr val="tx1"/>
                </a:solidFill>
                <a:ea typeface="+mn-lt"/>
                <a:cs typeface="+mn-lt"/>
              </a:rPr>
              <a:t>I </a:t>
            </a: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рівня №</a:t>
            </a:r>
            <a:r>
              <a:rPr lang="pl-PL" sz="1600" b="1" i="1" dirty="0">
                <a:solidFill>
                  <a:schemeClr val="tx1"/>
                </a:solidFill>
                <a:ea typeface="+mn-lt"/>
                <a:cs typeface="+mn-lt"/>
              </a:rPr>
              <a:t>67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 </a:t>
            </a:r>
            <a:r>
              <a:rPr lang="en-US" sz="1600" b="1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​</a:t>
            </a:r>
            <a:r>
              <a:rPr lang="uk-UA" sz="1600" b="1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МСЦ №</a:t>
            </a:r>
            <a:r>
              <a:rPr lang="en-US" sz="1600" b="1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6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(</a:t>
            </a:r>
            <a:r>
              <a:rPr lang="uk-UA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Воля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)</a:t>
            </a:r>
            <a:endParaRPr lang="en-US" sz="1600" i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Галузева школа </a:t>
            </a:r>
            <a:r>
              <a:rPr lang="pl-PL" sz="1600" b="1" i="1" dirty="0">
                <a:solidFill>
                  <a:schemeClr val="tx1"/>
                </a:solidFill>
                <a:ea typeface="+mn-lt"/>
                <a:cs typeface="+mn-lt"/>
              </a:rPr>
              <a:t>I </a:t>
            </a: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рівня </a:t>
            </a:r>
            <a:r>
              <a:rPr lang="uk-UA" sz="1600" b="1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№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63 </a:t>
            </a:r>
            <a:r>
              <a:rPr lang="uk-UA" sz="1600" b="1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МСЦ № </a:t>
            </a:r>
            <a:r>
              <a:rPr lang="en-US" sz="1600" b="1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7 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(</a:t>
            </a:r>
            <a:r>
              <a:rPr lang="uk-UA" sz="1600" b="1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для хлопців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) 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(</a:t>
            </a:r>
            <a:r>
              <a:rPr lang="uk-UA" sz="1600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Прага-Полуднє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Calibri"/>
              </a:rPr>
              <a:t>)</a:t>
            </a:r>
            <a:endParaRPr lang="en-US" sz="1600" i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>
              <a:buChar char="•"/>
            </a:pPr>
            <a:endParaRPr lang="pl-PL" sz="1600" i="1" dirty="0">
              <a:solidFill>
                <a:schemeClr val="tx1"/>
              </a:solidFill>
              <a:latin typeface="Calibri"/>
              <a:ea typeface="Segoe UI"/>
              <a:cs typeface="Arial"/>
            </a:endParaRPr>
          </a:p>
          <a:p>
            <a:pPr rtl="0"/>
            <a:r>
              <a:rPr lang="uk-UA" sz="1600" b="1" i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Повний перелік закладів на сайті Бюро освіти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: </a:t>
            </a:r>
            <a:r>
              <a:rPr lang="en-US" sz="1600" dirty="0">
                <a:latin typeface="Calibri"/>
                <a:ea typeface="Segoe UI"/>
                <a:cs typeface="Calibri"/>
                <a:hlinkClick r:id="rId2"/>
              </a:rPr>
              <a:t>https</a:t>
            </a:r>
            <a:r>
              <a:rPr lang="en-US" sz="1600" dirty="0">
                <a:ea typeface="+mn-lt"/>
                <a:cs typeface="+mn-lt"/>
                <a:hlinkClick r:id="rId2"/>
              </a:rPr>
              <a:t>://edukacja.um.warszawa.pl/informator</a:t>
            </a:r>
            <a:endParaRPr lang="pl-PL" sz="1400" dirty="0">
              <a:ea typeface="+mn-lt"/>
              <a:cs typeface="+mn-lt"/>
            </a:endParaRPr>
          </a:p>
          <a:p>
            <a:endParaRPr lang="pl-PL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628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9" y="361865"/>
            <a:ext cx="9134060" cy="57606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Підготовчі відділи</a:t>
            </a:r>
            <a:endParaRPr lang="pl-PL" sz="2800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76058" y="945553"/>
            <a:ext cx="8463622" cy="32624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uk-UA" dirty="0">
                <a:cs typeface="Calibri" panose="020F0502020204030204"/>
              </a:rPr>
              <a:t>Призначені для учнів</a:t>
            </a:r>
            <a:r>
              <a:rPr lang="pl-PL" dirty="0">
                <a:cs typeface="Calibri" panose="020F0502020204030204"/>
              </a:rPr>
              <a:t>:</a:t>
            </a:r>
            <a:endParaRPr lang="pl-PL" dirty="0"/>
          </a:p>
          <a:p>
            <a:pPr marL="742950" lvl="1" indent="-285750">
              <a:buFont typeface="Wingdings"/>
              <a:buChar char="Ø"/>
            </a:pPr>
            <a:r>
              <a:rPr lang="uk-UA" sz="1600" dirty="0">
                <a:cs typeface="Calibri" panose="020F0502020204030204"/>
              </a:rPr>
              <a:t>які не є громадянами Польщі</a:t>
            </a:r>
            <a:endParaRPr lang="pl-PL" dirty="0">
              <a:cs typeface="Calibri" panose="020F0502020204030204"/>
            </a:endParaRPr>
          </a:p>
          <a:p>
            <a:pPr marL="742950" lvl="1" indent="-285750">
              <a:buFont typeface="Wingdings"/>
              <a:buChar char="Ø"/>
            </a:pPr>
            <a:r>
              <a:rPr lang="uk-UA" sz="1600" dirty="0">
                <a:cs typeface="Calibri" panose="020F0502020204030204"/>
              </a:rPr>
              <a:t>є громадянами Польщі, які навчалися у школах, що функціонують у системах освіти інших країн </a:t>
            </a:r>
          </a:p>
          <a:p>
            <a:pPr marL="742950" lvl="1" indent="-285750">
              <a:buFont typeface="Wingdings"/>
              <a:buChar char="Ø"/>
            </a:pPr>
            <a:r>
              <a:rPr lang="uk-UA" sz="1600" dirty="0">
                <a:cs typeface="Calibri" panose="020F0502020204030204"/>
              </a:rPr>
              <a:t>які не знають польської мови, або знають на рівні недостатньому для навчання у польських школах</a:t>
            </a:r>
            <a:br>
              <a:rPr lang="pl-PL" sz="1600" dirty="0">
                <a:cs typeface="Calibri" panose="020F0502020204030204"/>
              </a:rPr>
            </a:br>
            <a:endParaRPr lang="pl-PL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uk-UA" dirty="0">
                <a:cs typeface="Calibri" panose="020F0502020204030204"/>
              </a:rPr>
              <a:t>Прийом учня до підготовчого відділу відбувається на підставі рішення директора школи</a:t>
            </a:r>
            <a:endParaRPr lang="pl-PL" dirty="0">
              <a:cs typeface="Calibri" panose="020F0502020204030204"/>
            </a:endParaRPr>
          </a:p>
          <a:p>
            <a:pPr marL="285750" indent="-285750">
              <a:buFont typeface="Wingdings"/>
              <a:buChar char="Ø"/>
            </a:pPr>
            <a:endParaRPr lang="pl-PL" dirty="0">
              <a:cs typeface="Calibri" panose="020F0502020204030204"/>
            </a:endParaRPr>
          </a:p>
          <a:p>
            <a:endParaRPr lang="pl-PL" dirty="0">
              <a:cs typeface="Calibri" panose="020F0502020204030204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endParaRPr lang="pl-PL" i="1" dirty="0">
              <a:cs typeface="Calibri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EB2B37F3-8B96-444C-993D-FBEE20CF84C5}"/>
              </a:ext>
            </a:extLst>
          </p:cNvPr>
          <p:cNvSpPr/>
          <p:nvPr/>
        </p:nvSpPr>
        <p:spPr>
          <a:xfrm>
            <a:off x="421251" y="3503488"/>
            <a:ext cx="8297464" cy="30302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l-PL" sz="1600" b="1" i="1" dirty="0">
              <a:solidFill>
                <a:schemeClr val="tx1"/>
              </a:solidFill>
              <a:latin typeface="Calibri"/>
              <a:ea typeface="Segoe UI"/>
              <a:cs typeface="Segoe UI"/>
            </a:endParaRPr>
          </a:p>
          <a:p>
            <a:endParaRPr lang="pl-PL" sz="1600" b="1" i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 ліцеї з підготовчими відділами</a:t>
            </a:r>
            <a:br>
              <a:rPr lang="en-US" sz="1600" b="1" i="1" dirty="0">
                <a:latin typeface="Calibri"/>
                <a:ea typeface="+mn-lt"/>
                <a:cs typeface="Calibri"/>
              </a:rPr>
            </a:br>
            <a:r>
              <a:rPr lang="pl-PL" sz="1600" i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  <a:endParaRPr lang="en-US" sz="1600" b="1" i="1" dirty="0">
              <a:solidFill>
                <a:schemeClr val="tx1"/>
              </a:solidFill>
              <a:latin typeface="Calibri"/>
              <a:ea typeface="Segoe U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pl-PL" sz="1600" b="1" i="1" dirty="0">
                <a:solidFill>
                  <a:schemeClr val="tx1"/>
                </a:solidFill>
                <a:ea typeface="+mn-lt"/>
                <a:cs typeface="+mn-lt"/>
              </a:rPr>
              <a:t>CXI </a:t>
            </a: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інтеграційними відділами ім. Стефана </a:t>
            </a:r>
            <a:r>
              <a:rPr lang="uk-UA" sz="1600" b="1" i="1" dirty="0" err="1">
                <a:solidFill>
                  <a:schemeClr val="tx1"/>
                </a:solidFill>
                <a:ea typeface="+mn-lt"/>
                <a:cs typeface="+mn-lt"/>
              </a:rPr>
              <a:t>Кіселевського</a:t>
            </a:r>
            <a:br>
              <a:rPr lang="pl-PL" sz="1600" b="1" i="1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у Комплексі шкіл №5 ім. С. </a:t>
            </a:r>
            <a:r>
              <a:rPr lang="uk-UA" sz="1600" b="1" i="1" dirty="0" err="1">
                <a:solidFill>
                  <a:schemeClr val="tx1"/>
                </a:solidFill>
                <a:ea typeface="+mn-lt"/>
                <a:cs typeface="+mn-lt"/>
              </a:rPr>
              <a:t>Кіселевського</a:t>
            </a: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6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600" i="1" dirty="0">
                <a:solidFill>
                  <a:schemeClr val="tx1"/>
                </a:solidFill>
                <a:ea typeface="+mn-lt"/>
                <a:cs typeface="+mn-lt"/>
              </a:rPr>
              <a:t>Прага-Полуднє</a:t>
            </a:r>
            <a:r>
              <a:rPr lang="pl-PL" sz="16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16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pl-PL" sz="1600" b="1" i="1" dirty="0">
                <a:solidFill>
                  <a:schemeClr val="tx1"/>
                </a:solidFill>
                <a:ea typeface="+mn-lt"/>
                <a:cs typeface="+mn-lt"/>
              </a:rPr>
              <a:t>CXIV </a:t>
            </a: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ім. Яна </a:t>
            </a:r>
            <a:r>
              <a:rPr lang="uk-UA" sz="1600" b="1" i="1" dirty="0" err="1">
                <a:solidFill>
                  <a:schemeClr val="tx1"/>
                </a:solidFill>
                <a:ea typeface="+mn-lt"/>
                <a:cs typeface="+mn-lt"/>
              </a:rPr>
              <a:t>Кілінського</a:t>
            </a: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 у Комплексі шкіл №31 </a:t>
            </a:r>
            <a:r>
              <a:rPr lang="uk-UA" sz="1600" i="1" dirty="0">
                <a:solidFill>
                  <a:prstClr val="black"/>
                </a:solidFill>
                <a:ea typeface="+mn-lt"/>
                <a:cs typeface="+mn-lt"/>
              </a:rPr>
              <a:t>(</a:t>
            </a:r>
            <a:r>
              <a:rPr lang="uk-UA" sz="1600" i="1" dirty="0" err="1">
                <a:solidFill>
                  <a:prstClr val="black"/>
                </a:solidFill>
                <a:ea typeface="+mn-lt"/>
                <a:cs typeface="+mn-lt"/>
              </a:rPr>
              <a:t>Жолібож</a:t>
            </a:r>
            <a:r>
              <a:rPr lang="uk-UA" sz="1600" i="1" dirty="0">
                <a:solidFill>
                  <a:prstClr val="black"/>
                </a:solidFill>
                <a:ea typeface="+mn-lt"/>
                <a:cs typeface="+mn-lt"/>
              </a:rPr>
              <a:t>)</a:t>
            </a:r>
            <a:r>
              <a:rPr lang="pl-PL" sz="1600" b="1" i="1" dirty="0">
                <a:solidFill>
                  <a:schemeClr val="tx1"/>
                </a:solidFill>
                <a:ea typeface="+mn-lt"/>
                <a:cs typeface="+mn-lt"/>
              </a:rPr>
              <a:t>  </a:t>
            </a:r>
            <a:endParaRPr lang="uk-UA" sz="1600" b="1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pl-PL" sz="1600" b="1" i="1" dirty="0">
                <a:solidFill>
                  <a:schemeClr val="tx1"/>
                </a:solidFill>
                <a:ea typeface="+mn-lt"/>
                <a:cs typeface="+mn-lt"/>
              </a:rPr>
              <a:t>CLXVI </a:t>
            </a:r>
            <a:r>
              <a:rPr lang="uk-UA" sz="16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зі спортивними відділами</a:t>
            </a:r>
            <a:r>
              <a:rPr lang="pl-PL" sz="16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6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600" i="1" dirty="0" err="1">
                <a:solidFill>
                  <a:schemeClr val="tx1"/>
                </a:solidFill>
                <a:ea typeface="+mn-lt"/>
                <a:cs typeface="+mn-lt"/>
              </a:rPr>
              <a:t>Урсинув</a:t>
            </a:r>
            <a:r>
              <a:rPr lang="pl-PL" sz="16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br>
              <a:rPr lang="pl-PL" sz="1600" b="1" i="1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</a:br>
            <a:br>
              <a:rPr lang="pl-PL" sz="1600" b="1" i="1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</a:br>
            <a:r>
              <a:rPr lang="uk-UA" sz="1600" b="1" i="1" dirty="0">
                <a:solidFill>
                  <a:schemeClr val="tx1"/>
                </a:solidFill>
                <a:latin typeface="Calibri"/>
                <a:ea typeface="+mn-lt"/>
                <a:cs typeface="Calibri"/>
              </a:rPr>
              <a:t>Повний перелік закладів на сайті Бюро освіти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:  </a:t>
            </a:r>
            <a:r>
              <a:rPr lang="pl-PL" sz="1600" dirty="0">
                <a:solidFill>
                  <a:schemeClr val="tx1"/>
                </a:solidFill>
                <a:latin typeface="Calibri"/>
                <a:ea typeface="Segoe UI"/>
                <a:cs typeface="Calibri"/>
                <a:hlinkClick r:id="rId2"/>
              </a:rPr>
              <a:t>https://edukacja.um.warszawa.pl/documents/66399/45861752/Informator_22-23_v4.pdf/263f9506-96d5-f8cf-b236-f1e233248266?t=1648710039486</a:t>
            </a:r>
            <a:endParaRPr lang="pl-PL" sz="1600" b="1" i="1" dirty="0">
              <a:solidFill>
                <a:schemeClr val="tx1"/>
              </a:solidFill>
              <a:latin typeface="Calibri"/>
              <a:ea typeface="Segoe UI"/>
              <a:cs typeface="Segoe UI"/>
            </a:endParaRPr>
          </a:p>
          <a:p>
            <a:endParaRPr lang="pl-PL" sz="1600" dirty="0">
              <a:solidFill>
                <a:schemeClr val="tx1"/>
              </a:solidFill>
              <a:latin typeface="Calibri"/>
              <a:ea typeface="Segoe UI"/>
              <a:cs typeface="Calibri"/>
            </a:endParaRPr>
          </a:p>
          <a:p>
            <a:endParaRPr lang="pl-PL" sz="1600" b="1" i="1" dirty="0">
              <a:solidFill>
                <a:schemeClr val="tx1"/>
              </a:solidFill>
              <a:ea typeface="+mn-lt"/>
              <a:cs typeface="Segoe UI"/>
            </a:endParaRPr>
          </a:p>
          <a:p>
            <a:endParaRPr lang="pl-PL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29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74" y="645841"/>
            <a:ext cx="9134060" cy="5972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Спеціальні освітні потреби </a:t>
            </a:r>
            <a:r>
              <a:rPr lang="pl-PL" sz="2800" b="1" dirty="0">
                <a:solidFill>
                  <a:srgbClr val="002060"/>
                </a:solidFill>
                <a:latin typeface="Calibri"/>
                <a:cs typeface="Calibri"/>
              </a:rPr>
              <a:t>- </a:t>
            </a:r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підтримка</a:t>
            </a:r>
            <a:br>
              <a:rPr lang="pl-PL" sz="2600" b="1" dirty="0"/>
            </a:br>
            <a:endParaRPr lang="pl-PL" dirty="0">
              <a:cs typeface="Calibri Light" panose="020F0302020204030204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87711" y="2061651"/>
            <a:ext cx="4528815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Безкоштовні консультації для батьків та працюючих осіб з дітьми та молоддю зі спеціальними освітніми потребами:</a:t>
            </a:r>
            <a:endParaRPr lang="pl-PL" dirty="0"/>
          </a:p>
          <a:p>
            <a:r>
              <a:rPr lang="pl-PL" sz="1400" dirty="0">
                <a:ea typeface="+mn-lt"/>
                <a:cs typeface="+mn-lt"/>
                <a:hlinkClick r:id="rId2"/>
              </a:rPr>
              <a:t>http://www.spk.waw.pl/</a:t>
            </a:r>
            <a:endParaRPr lang="pl-PL" dirty="0">
              <a:ea typeface="+mn-lt"/>
              <a:cs typeface="+mn-lt"/>
            </a:endParaRPr>
          </a:p>
          <a:p>
            <a:endParaRPr lang="pl-PL" sz="1400" dirty="0">
              <a:cs typeface="Calibri"/>
            </a:endParaRPr>
          </a:p>
          <a:p>
            <a:endParaRPr lang="pl-PL" dirty="0">
              <a:cs typeface="Calibri" panose="020F0502020204030204"/>
            </a:endParaRPr>
          </a:p>
        </p:txBody>
      </p:sp>
      <p:pic>
        <p:nvPicPr>
          <p:cNvPr id="5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F80C16F6-E7B4-4074-AF47-9A915C624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77" y="2179546"/>
            <a:ext cx="3415745" cy="1571570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C54AF8F-2996-41E0-B7F7-815A1203FD2E}"/>
              </a:ext>
            </a:extLst>
          </p:cNvPr>
          <p:cNvSpPr txBox="1"/>
          <p:nvPr/>
        </p:nvSpPr>
        <p:spPr>
          <a:xfrm>
            <a:off x="220408" y="1536898"/>
            <a:ext cx="499241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uk-UA" sz="2000" b="1" dirty="0"/>
              <a:t>Спеціалізовані консультаційні пункти</a:t>
            </a:r>
            <a:r>
              <a:rPr lang="pl-PL" dirty="0"/>
              <a:t> </a:t>
            </a:r>
            <a:endParaRPr lang="pl-PL" dirty="0">
              <a:cs typeface="Calibri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D5BB5B2-3A84-48BE-AB92-26FA9F29C856}"/>
              </a:ext>
            </a:extLst>
          </p:cNvPr>
          <p:cNvSpPr txBox="1"/>
          <p:nvPr/>
        </p:nvSpPr>
        <p:spPr>
          <a:xfrm>
            <a:off x="286530" y="4255844"/>
            <a:ext cx="474949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/>
              <a:buChar char="Ø"/>
            </a:pPr>
            <a:r>
              <a:rPr lang="uk-UA" sz="2000" b="1" dirty="0">
                <a:cs typeface="Calibri"/>
              </a:rPr>
              <a:t>Інтеграційні центри міських дільниць</a:t>
            </a:r>
            <a:endParaRPr lang="pl-PL" dirty="0">
              <a:cs typeface="Calibri" panose="020F0502020204030204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94D6910-B9A4-4496-89B8-9A27E6EC338A}"/>
              </a:ext>
            </a:extLst>
          </p:cNvPr>
          <p:cNvSpPr txBox="1"/>
          <p:nvPr/>
        </p:nvSpPr>
        <p:spPr>
          <a:xfrm>
            <a:off x="4231112" y="4655954"/>
            <a:ext cx="458541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Допомога батькам у виборі школи для дитини, яка має заключення про необхідність спеціальної освіти. Інтеграційні центри функціонують у кожній дільниці столичного міста Варшави </a:t>
            </a:r>
            <a:r>
              <a:rPr lang="pl-PL" dirty="0"/>
              <a:t>:</a:t>
            </a:r>
          </a:p>
          <a:p>
            <a:r>
              <a:rPr lang="pl-PL" sz="1400" dirty="0">
                <a:ea typeface="+mn-lt"/>
                <a:cs typeface="+mn-lt"/>
                <a:hlinkClick r:id="rId4"/>
              </a:rPr>
              <a:t>https://edukacja.um.warszawa.pl/dzielnicowe-centra-integracji</a:t>
            </a:r>
            <a:endParaRPr lang="pl-PL" dirty="0"/>
          </a:p>
          <a:p>
            <a:endParaRPr lang="pl-PL" sz="1400" dirty="0">
              <a:cs typeface="Calibri"/>
            </a:endParaRPr>
          </a:p>
          <a:p>
            <a:endParaRPr lang="pl-PL" dirty="0">
              <a:cs typeface="Calibri"/>
            </a:endParaRPr>
          </a:p>
        </p:txBody>
      </p:sp>
      <p:pic>
        <p:nvPicPr>
          <p:cNvPr id="12" name="Obraz 12" descr="Obraz zawierający rysunek, zegar&#10;&#10;Opis wygenerowany automatycznie">
            <a:extLst>
              <a:ext uri="{FF2B5EF4-FFF2-40B4-BE49-F238E27FC236}">
                <a16:creationId xmlns:a16="http://schemas.microsoft.com/office/drawing/2014/main" id="{A6B3E924-1D36-439F-A027-BE37DF8BFD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872" y="4960672"/>
            <a:ext cx="3121490" cy="115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60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CEE6B988-5756-4D04-BD42-9C8D7EB375BC}"/>
              </a:ext>
            </a:extLst>
          </p:cNvPr>
          <p:cNvCxnSpPr>
            <a:cxnSpLocks/>
          </p:cNvCxnSpPr>
          <p:nvPr/>
        </p:nvCxnSpPr>
        <p:spPr>
          <a:xfrm flipH="1">
            <a:off x="2106777" y="3024188"/>
            <a:ext cx="19050" cy="12763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C94CBC7-ECFA-4CB6-A26D-2EAE33585D71}"/>
              </a:ext>
            </a:extLst>
          </p:cNvPr>
          <p:cNvCxnSpPr>
            <a:cxnSpLocks/>
          </p:cNvCxnSpPr>
          <p:nvPr/>
        </p:nvCxnSpPr>
        <p:spPr>
          <a:xfrm>
            <a:off x="5963611" y="1367313"/>
            <a:ext cx="1074910" cy="122989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ytuł 1"/>
          <p:cNvSpPr txBox="1">
            <a:spLocks/>
          </p:cNvSpPr>
          <p:nvPr/>
        </p:nvSpPr>
        <p:spPr>
          <a:xfrm>
            <a:off x="3344946" y="2626974"/>
            <a:ext cx="2480215" cy="6987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Технікум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6310689" y="2647260"/>
            <a:ext cx="2537945" cy="6305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Галузева школа </a:t>
            </a:r>
            <a:endParaRPr lang="pl-PL" sz="20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І рівня</a:t>
            </a:r>
            <a:endParaRPr lang="pl-PL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1108323" y="4295697"/>
            <a:ext cx="7050619" cy="11024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Загальноосвітній ліцей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закінчення якого дозволяє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endParaRPr lang="en-US" sz="1600" dirty="0">
              <a:solidFill>
                <a:schemeClr val="accent1">
                  <a:lumMod val="50000"/>
                </a:schemeClr>
              </a:solidFill>
              <a:ea typeface="+mj-lt"/>
              <a:cs typeface="+mj-lt"/>
            </a:endParaRPr>
          </a:p>
          <a:p>
            <a:pPr marL="285750" indent="-285750" algn="l">
              <a:buFont typeface="Arial,Sans-Serif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1F497D"/>
                </a:solidFill>
                <a:latin typeface="Calibri"/>
                <a:cs typeface="Calibri"/>
              </a:rPr>
              <a:t>отримати свідоцтво закінчення загальноосвітнього ліцею </a:t>
            </a:r>
          </a:p>
          <a:p>
            <a:pPr marL="285750" indent="-285750" algn="l">
              <a:buFont typeface="Arial,Sans-Serif" panose="020B0604020202020204" pitchFamily="34" charset="0"/>
              <a:buChar char="•"/>
              <a:defRPr/>
            </a:pPr>
            <a:r>
              <a:rPr lang="uk-UA" sz="1600" b="1" dirty="0">
                <a:solidFill>
                  <a:srgbClr val="1F497D"/>
                </a:solidFill>
                <a:latin typeface="Calibri"/>
                <a:cs typeface="Calibri"/>
              </a:rPr>
              <a:t>отримати атестат зрілості після здачі </a:t>
            </a:r>
            <a:r>
              <a:rPr lang="uk-UA" sz="1600" b="1" dirty="0" err="1">
                <a:solidFill>
                  <a:srgbClr val="1F497D"/>
                </a:solidFill>
                <a:latin typeface="Calibri"/>
                <a:cs typeface="Calibri"/>
              </a:rPr>
              <a:t>матурального</a:t>
            </a:r>
            <a:r>
              <a:rPr lang="uk-UA" sz="1600" b="1" dirty="0">
                <a:solidFill>
                  <a:srgbClr val="1F497D"/>
                </a:solidFill>
                <a:latin typeface="Calibri"/>
                <a:cs typeface="Calibri"/>
              </a:rPr>
              <a:t> іспиту</a:t>
            </a:r>
            <a:endParaRPr lang="pl-PL" dirty="0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2EA038A5-E8FE-43A3-9635-6CFE6380F2AF}"/>
              </a:ext>
            </a:extLst>
          </p:cNvPr>
          <p:cNvCxnSpPr/>
          <p:nvPr/>
        </p:nvCxnSpPr>
        <p:spPr>
          <a:xfrm flipH="1">
            <a:off x="4623083" y="1309688"/>
            <a:ext cx="19050" cy="12763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AF983BDB-745A-48D9-8D14-5415273FA37F}"/>
              </a:ext>
            </a:extLst>
          </p:cNvPr>
          <p:cNvCxnSpPr>
            <a:cxnSpLocks/>
          </p:cNvCxnSpPr>
          <p:nvPr/>
        </p:nvCxnSpPr>
        <p:spPr>
          <a:xfrm flipH="1">
            <a:off x="2193567" y="1341723"/>
            <a:ext cx="1202559" cy="125548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 txBox="1">
            <a:spLocks/>
          </p:cNvSpPr>
          <p:nvPr/>
        </p:nvSpPr>
        <p:spPr>
          <a:xfrm>
            <a:off x="417589" y="2626974"/>
            <a:ext cx="2232248" cy="6305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Загальноосвітній ліцей</a:t>
            </a:r>
            <a:endParaRPr lang="pl-PL" sz="20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206401" y="747367"/>
            <a:ext cx="4861705" cy="6305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002060"/>
                </a:solidFill>
              </a:rPr>
              <a:t>Що після базової середньої школи</a:t>
            </a:r>
            <a:r>
              <a:rPr lang="pl-PL" sz="2800" b="1" dirty="0">
                <a:solidFill>
                  <a:srgbClr val="002060"/>
                </a:solidFill>
              </a:rPr>
              <a:t>?</a:t>
            </a:r>
            <a:endParaRPr lang="pl-PL" sz="2800" b="1" dirty="0">
              <a:solidFill>
                <a:srgbClr val="00206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6504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CEE6B988-5756-4D04-BD42-9C8D7EB375BC}"/>
              </a:ext>
            </a:extLst>
          </p:cNvPr>
          <p:cNvCxnSpPr>
            <a:cxnSpLocks/>
          </p:cNvCxnSpPr>
          <p:nvPr/>
        </p:nvCxnSpPr>
        <p:spPr>
          <a:xfrm flipH="1">
            <a:off x="4597494" y="2444158"/>
            <a:ext cx="19050" cy="12763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C94CBC7-ECFA-4CB6-A26D-2EAE33585D71}"/>
              </a:ext>
            </a:extLst>
          </p:cNvPr>
          <p:cNvCxnSpPr>
            <a:cxnSpLocks/>
          </p:cNvCxnSpPr>
          <p:nvPr/>
        </p:nvCxnSpPr>
        <p:spPr>
          <a:xfrm>
            <a:off x="5963611" y="1060238"/>
            <a:ext cx="1074910" cy="122989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ytuł 1"/>
          <p:cNvSpPr txBox="1">
            <a:spLocks/>
          </p:cNvSpPr>
          <p:nvPr/>
        </p:nvSpPr>
        <p:spPr>
          <a:xfrm>
            <a:off x="3344946" y="2319899"/>
            <a:ext cx="2480215" cy="6987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Технікум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6310689" y="2340185"/>
            <a:ext cx="2537945" cy="6305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Галузева школа </a:t>
            </a:r>
            <a:endParaRPr lang="pl-PL" sz="20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І рівня</a:t>
            </a:r>
            <a:endParaRPr lang="pl-PL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558314" y="3766847"/>
            <a:ext cx="8001199" cy="30526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Технікум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, 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закінчення якого дозволяє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:</a:t>
            </a:r>
            <a:endParaRPr lang="en-US" sz="1600" dirty="0">
              <a:solidFill>
                <a:schemeClr val="accent1">
                  <a:lumMod val="50000"/>
                </a:schemeClr>
              </a:solidFill>
              <a:ea typeface="+mj-lt"/>
              <a:cs typeface="+mj-lt"/>
            </a:endParaRPr>
          </a:p>
          <a:p>
            <a:pPr marL="251460" indent="-251460" algn="l">
              <a:spcBef>
                <a:spcPts val="0"/>
              </a:spcBef>
              <a:buFont typeface="Arial,Sans-Serif"/>
              <a:buChar char="•"/>
              <a:defRPr/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отримати свідоцтво закінчення технікуму</a:t>
            </a:r>
            <a:endParaRPr lang="en-US" sz="1600" dirty="0">
              <a:solidFill>
                <a:schemeClr val="accent1">
                  <a:lumMod val="50000"/>
                </a:schemeClr>
              </a:solidFill>
              <a:ea typeface="+mj-lt"/>
              <a:cs typeface="+mj-lt"/>
            </a:endParaRPr>
          </a:p>
          <a:p>
            <a:pPr marL="251460" indent="-251460" algn="l">
              <a:spcBef>
                <a:spcPts val="0"/>
              </a:spcBef>
              <a:buFont typeface="Arial,Sans-Serif"/>
              <a:buChar char="•"/>
              <a:defRPr/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отримати диплом з підтвердженням професійних кваліфікацій після здачі іспитів, які підтверджують кваліфікацію у даній професії</a:t>
            </a:r>
          </a:p>
          <a:p>
            <a:pPr algn="l">
              <a:spcBef>
                <a:spcPts val="0"/>
              </a:spcBef>
              <a:defRPr/>
            </a:pPr>
            <a:br>
              <a:rPr lang="pl-PL" sz="1600" b="1" dirty="0">
                <a:latin typeface="Calibri"/>
                <a:cs typeface="Calibri"/>
              </a:rPr>
            </a:br>
            <a:r>
              <a:rPr lang="uk-UA" sz="1600" b="1" u="sng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УВАГА</a:t>
            </a:r>
            <a:r>
              <a:rPr lang="pl-PL" sz="1600" b="1" u="sng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: </a:t>
            </a:r>
            <a:r>
              <a:rPr lang="uk-UA" sz="1600" b="1" u="sng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складання професійного іспиту </a:t>
            </a:r>
            <a:r>
              <a:rPr lang="uk-UA" sz="1600" b="1" u="sng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обов</a:t>
            </a:r>
            <a:r>
              <a:rPr lang="pl-PL" sz="1600" b="1" u="sng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’</a:t>
            </a:r>
            <a:r>
              <a:rPr lang="uk-UA" sz="1600" b="1" u="sng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язкове</a:t>
            </a:r>
            <a:r>
              <a:rPr lang="pl-PL" sz="1600" b="1" u="sng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  <a:br>
              <a:rPr lang="pl-PL" sz="1600" b="1" u="sng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</a:br>
            <a:endParaRPr lang="pl-PL" sz="1600" u="sng" dirty="0">
              <a:solidFill>
                <a:schemeClr val="accent1">
                  <a:lumMod val="50000"/>
                </a:schemeClr>
              </a:solidFill>
              <a:ea typeface="+mj-lt"/>
              <a:cs typeface="+mj-lt"/>
            </a:endParaRPr>
          </a:p>
          <a:p>
            <a:pPr marL="251460" indent="-251460" algn="l">
              <a:spcBef>
                <a:spcPts val="0"/>
              </a:spcBef>
              <a:buFont typeface="Arial,Sans-Serif"/>
              <a:buChar char="•"/>
              <a:defRPr/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отримати атестат зрілості після </a:t>
            </a:r>
            <a:r>
              <a:rPr lang="uk-UA" sz="1600" b="1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матурального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 іспиту </a:t>
            </a:r>
          </a:p>
          <a:p>
            <a:pPr algn="l">
              <a:spcBef>
                <a:spcPts val="0"/>
              </a:spcBef>
              <a:defRPr/>
            </a:pP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Диплом можна отримати з додатком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Europass, </a:t>
            </a:r>
            <a:r>
              <a:rPr lang="uk-UA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який підтверджує професійні здібності та компетенції і діє у всьому Європейському Союзі 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 </a:t>
            </a:r>
          </a:p>
          <a:p>
            <a:pPr algn="l">
              <a:spcBef>
                <a:spcPts val="0"/>
              </a:spcBef>
              <a:defRPr/>
            </a:pP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+mj-lt"/>
                <a:cs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https://europass.cedefop.europa.eu/pl/documents</a:t>
            </a:r>
            <a:r>
              <a:rPr lang="pl-PL" sz="16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 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2EA038A5-E8FE-43A3-9635-6CFE6380F2AF}"/>
              </a:ext>
            </a:extLst>
          </p:cNvPr>
          <p:cNvCxnSpPr/>
          <p:nvPr/>
        </p:nvCxnSpPr>
        <p:spPr>
          <a:xfrm flipH="1">
            <a:off x="4623083" y="1002613"/>
            <a:ext cx="19050" cy="12763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AF983BDB-745A-48D9-8D14-5415273FA37F}"/>
              </a:ext>
            </a:extLst>
          </p:cNvPr>
          <p:cNvCxnSpPr>
            <a:cxnSpLocks/>
          </p:cNvCxnSpPr>
          <p:nvPr/>
        </p:nvCxnSpPr>
        <p:spPr>
          <a:xfrm flipH="1">
            <a:off x="2193567" y="1034648"/>
            <a:ext cx="1202559" cy="125548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 txBox="1">
            <a:spLocks/>
          </p:cNvSpPr>
          <p:nvPr/>
        </p:nvSpPr>
        <p:spPr>
          <a:xfrm>
            <a:off x="417589" y="2319899"/>
            <a:ext cx="2232248" cy="6305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Загальноосвітній ліцей</a:t>
            </a:r>
            <a:endParaRPr lang="pl-PL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206401" y="440292"/>
            <a:ext cx="4861705" cy="6305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002060"/>
                </a:solidFill>
              </a:rPr>
              <a:t>Що після базової середньої школи</a:t>
            </a:r>
            <a:r>
              <a:rPr lang="pl-PL" sz="2800" b="1" dirty="0">
                <a:solidFill>
                  <a:srgbClr val="002060"/>
                </a:solidFill>
              </a:rPr>
              <a:t>?</a:t>
            </a:r>
            <a:endParaRPr lang="pl-PL" sz="2800" b="1" dirty="0">
              <a:solidFill>
                <a:srgbClr val="00206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152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id="{CEE6B988-5756-4D04-BD42-9C8D7EB375BC}"/>
              </a:ext>
            </a:extLst>
          </p:cNvPr>
          <p:cNvCxnSpPr>
            <a:cxnSpLocks/>
          </p:cNvCxnSpPr>
          <p:nvPr/>
        </p:nvCxnSpPr>
        <p:spPr>
          <a:xfrm flipH="1">
            <a:off x="7011442" y="2495337"/>
            <a:ext cx="19050" cy="12763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C94CBC7-ECFA-4CB6-A26D-2EAE33585D71}"/>
              </a:ext>
            </a:extLst>
          </p:cNvPr>
          <p:cNvCxnSpPr>
            <a:cxnSpLocks/>
          </p:cNvCxnSpPr>
          <p:nvPr/>
        </p:nvCxnSpPr>
        <p:spPr>
          <a:xfrm>
            <a:off x="5963611" y="1060238"/>
            <a:ext cx="1074910" cy="122989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ytuł 1"/>
          <p:cNvSpPr txBox="1">
            <a:spLocks/>
          </p:cNvSpPr>
          <p:nvPr/>
        </p:nvSpPr>
        <p:spPr>
          <a:xfrm>
            <a:off x="3344946" y="2319899"/>
            <a:ext cx="2480215" cy="6987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uk-UA" sz="22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Технікум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6310689" y="2340185"/>
            <a:ext cx="2537945" cy="6305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Галузева школа </a:t>
            </a:r>
            <a:endParaRPr lang="pl-PL" sz="2000" b="1" dirty="0">
              <a:solidFill>
                <a:schemeClr val="accent1">
                  <a:lumMod val="50000"/>
                </a:schemeClr>
              </a:solidFill>
              <a:latin typeface="Calibri"/>
            </a:endParaRPr>
          </a:p>
          <a:p>
            <a:pPr>
              <a:spcBef>
                <a:spcPts val="0"/>
              </a:spcBef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І рівня</a:t>
            </a:r>
            <a:endParaRPr lang="pl-PL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153028" y="3766847"/>
            <a:ext cx="8847538" cy="248426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  <a:defRPr/>
            </a:pPr>
            <a:r>
              <a:rPr lang="uk-UA" sz="1600" b="1" dirty="0">
                <a:solidFill>
                  <a:srgbClr val="1F497D"/>
                </a:solidFill>
                <a:latin typeface="Calibri"/>
                <a:cs typeface="Calibri"/>
              </a:rPr>
              <a:t>Трирічна галузева школа І рівня, закінчення якої дозволяє</a:t>
            </a:r>
            <a:r>
              <a:rPr lang="pl-PL" sz="1600" b="1" dirty="0">
                <a:solidFill>
                  <a:srgbClr val="1F497D"/>
                </a:solidFill>
                <a:latin typeface="Calibri"/>
                <a:cs typeface="Calibri"/>
              </a:rPr>
              <a:t>:</a:t>
            </a:r>
            <a:endParaRPr lang="en-US" sz="1600" dirty="0">
              <a:ea typeface="+mj-lt"/>
              <a:cs typeface="+mj-lt"/>
            </a:endParaRPr>
          </a:p>
          <a:p>
            <a:pPr marL="323850" indent="-323850" algn="l">
              <a:spcBef>
                <a:spcPts val="0"/>
              </a:spcBef>
              <a:buFont typeface="Arial,Sans-Serif"/>
              <a:buChar char="•"/>
              <a:defRPr/>
            </a:pPr>
            <a:r>
              <a:rPr lang="uk-UA" sz="1600" b="1" dirty="0">
                <a:solidFill>
                  <a:srgbClr val="1F497D"/>
                </a:solidFill>
                <a:latin typeface="Calibri"/>
                <a:cs typeface="Calibri"/>
              </a:rPr>
              <a:t>отримати свідоцтво закінчення галузевої школи І рівня </a:t>
            </a:r>
          </a:p>
          <a:p>
            <a:pPr marL="323850" indent="-323850" algn="l">
              <a:spcBef>
                <a:spcPts val="0"/>
              </a:spcBef>
              <a:buFont typeface="Arial,Sans-Serif"/>
              <a:buChar char="•"/>
              <a:defRPr/>
            </a:pPr>
            <a:r>
              <a:rPr lang="uk-UA" sz="1600" b="1" dirty="0">
                <a:solidFill>
                  <a:srgbClr val="1F497D"/>
                </a:solidFill>
                <a:latin typeface="Calibri"/>
                <a:cs typeface="Calibri"/>
              </a:rPr>
              <a:t>отримати диплом з підтвердженням професійних кваліфікацій після здачі іспитів, які підтверджують кваліфікацію у даній професії </a:t>
            </a:r>
          </a:p>
          <a:p>
            <a:pPr algn="l">
              <a:spcBef>
                <a:spcPts val="0"/>
              </a:spcBef>
              <a:defRPr/>
            </a:pPr>
            <a:endParaRPr lang="uk-UA" sz="1600" b="1" u="sng" dirty="0">
              <a:solidFill>
                <a:srgbClr val="1F497D"/>
              </a:solidFill>
              <a:latin typeface="Calibri"/>
              <a:cs typeface="Calibri"/>
            </a:endParaRPr>
          </a:p>
          <a:p>
            <a:pPr algn="l">
              <a:spcBef>
                <a:spcPts val="0"/>
              </a:spcBef>
              <a:defRPr/>
            </a:pPr>
            <a:r>
              <a:rPr lang="uk-UA" sz="1600" b="1" u="sng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УВАГА</a:t>
            </a:r>
            <a:r>
              <a:rPr lang="pl-PL" sz="1600" b="1" u="sng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: </a:t>
            </a:r>
            <a:r>
              <a:rPr lang="uk-UA" sz="1600" b="1" u="sng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складання професійного іспиту </a:t>
            </a:r>
            <a:r>
              <a:rPr lang="uk-UA" sz="1600" b="1" u="sng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обов</a:t>
            </a:r>
            <a:r>
              <a:rPr lang="pl-PL" sz="1600" b="1" u="sng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’</a:t>
            </a:r>
            <a:r>
              <a:rPr lang="uk-UA" sz="1600" b="1" u="sng" dirty="0" err="1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язкове</a:t>
            </a:r>
            <a:endParaRPr lang="uk-UA" sz="1600" b="1" u="sng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  <a:p>
            <a:pPr algn="l">
              <a:spcBef>
                <a:spcPts val="0"/>
              </a:spcBef>
              <a:defRPr/>
            </a:pPr>
            <a:endParaRPr lang="pl-PL" sz="1600" dirty="0">
              <a:ea typeface="+mj-lt"/>
              <a:cs typeface="+mj-lt"/>
            </a:endParaRPr>
          </a:p>
          <a:p>
            <a:pPr algn="l">
              <a:spcBef>
                <a:spcPts val="0"/>
              </a:spcBef>
              <a:defRPr/>
            </a:pPr>
            <a:r>
              <a:rPr lang="uk-UA" sz="1600" b="1" dirty="0">
                <a:solidFill>
                  <a:srgbClr val="1F497D"/>
                </a:solidFill>
                <a:latin typeface="Calibri"/>
                <a:cs typeface="Calibri"/>
              </a:rPr>
              <a:t>Після закінчення галузевої школи І рівня можна продовжувати дворічне навчання у галузевій школі ІІ рівня, або у ІІ класі ліцею для дорослих</a:t>
            </a:r>
            <a:endParaRPr lang="pl-PL" dirty="0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2EA038A5-E8FE-43A3-9635-6CFE6380F2AF}"/>
              </a:ext>
            </a:extLst>
          </p:cNvPr>
          <p:cNvCxnSpPr/>
          <p:nvPr/>
        </p:nvCxnSpPr>
        <p:spPr>
          <a:xfrm flipH="1">
            <a:off x="4623083" y="1002613"/>
            <a:ext cx="19050" cy="12763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AF983BDB-745A-48D9-8D14-5415273FA37F}"/>
              </a:ext>
            </a:extLst>
          </p:cNvPr>
          <p:cNvCxnSpPr>
            <a:cxnSpLocks/>
          </p:cNvCxnSpPr>
          <p:nvPr/>
        </p:nvCxnSpPr>
        <p:spPr>
          <a:xfrm flipH="1">
            <a:off x="2193567" y="1034648"/>
            <a:ext cx="1202559" cy="125548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 txBox="1">
            <a:spLocks/>
          </p:cNvSpPr>
          <p:nvPr/>
        </p:nvSpPr>
        <p:spPr>
          <a:xfrm>
            <a:off x="417589" y="2319899"/>
            <a:ext cx="2232248" cy="6305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Загальноосвітній ліцей</a:t>
            </a:r>
            <a:endParaRPr lang="pl-PL" sz="20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206401" y="440292"/>
            <a:ext cx="4861705" cy="6305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002060"/>
                </a:solidFill>
              </a:rPr>
              <a:t>Що після базової середньої школи</a:t>
            </a:r>
            <a:r>
              <a:rPr lang="pl-PL" sz="2800" b="1" dirty="0">
                <a:solidFill>
                  <a:srgbClr val="002060"/>
                </a:solidFill>
              </a:rPr>
              <a:t>?</a:t>
            </a:r>
            <a:endParaRPr lang="pl-PL" sz="2800" b="1" dirty="0">
              <a:solidFill>
                <a:srgbClr val="00206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06110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4C94CBC7-ECFA-4CB6-A26D-2EAE33585D71}"/>
              </a:ext>
            </a:extLst>
          </p:cNvPr>
          <p:cNvCxnSpPr>
            <a:cxnSpLocks/>
          </p:cNvCxnSpPr>
          <p:nvPr/>
        </p:nvCxnSpPr>
        <p:spPr>
          <a:xfrm>
            <a:off x="5963611" y="1224622"/>
            <a:ext cx="1074910" cy="122989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ytuł 1"/>
          <p:cNvSpPr txBox="1">
            <a:spLocks/>
          </p:cNvSpPr>
          <p:nvPr/>
        </p:nvSpPr>
        <p:spPr>
          <a:xfrm>
            <a:off x="3344946" y="2484283"/>
            <a:ext cx="2480215" cy="6987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Calibri"/>
                <a:ea typeface="+mj-lt"/>
                <a:cs typeface="+mj-lt"/>
              </a:rPr>
              <a:t>Екзамен восьмикласника</a:t>
            </a:r>
            <a:endParaRPr lang="pl-PL" sz="2000" dirty="0">
              <a:solidFill>
                <a:schemeClr val="accent1">
                  <a:lumMod val="50000"/>
                </a:schemeClr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6336792" y="2436330"/>
            <a:ext cx="2663774" cy="88273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Додаткові екзамени у деяких школах</a:t>
            </a:r>
            <a:r>
              <a:rPr lang="pl-PL" sz="2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*</a:t>
            </a:r>
            <a:endParaRPr lang="pl-PL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17" name="Tytuł 1"/>
          <p:cNvSpPr txBox="1">
            <a:spLocks/>
          </p:cNvSpPr>
          <p:nvPr/>
        </p:nvSpPr>
        <p:spPr>
          <a:xfrm>
            <a:off x="192024" y="3585681"/>
            <a:ext cx="8808542" cy="31717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spcBef>
                <a:spcPts val="0"/>
              </a:spcBef>
              <a:buFontTx/>
              <a:buAutoNum type="arabicPeriod"/>
              <a:defRPr/>
            </a:pPr>
            <a:endParaRPr lang="pl-PL" sz="2800" dirty="0"/>
          </a:p>
          <a:p>
            <a:pPr marL="514350" indent="-514350" algn="l">
              <a:spcBef>
                <a:spcPts val="0"/>
              </a:spcBef>
              <a:buFontTx/>
              <a:buAutoNum type="arabicPeriod"/>
              <a:defRPr/>
            </a:pPr>
            <a:endParaRPr lang="pl-PL" sz="2800" dirty="0"/>
          </a:p>
          <a:p>
            <a:pPr marL="514350" indent="-514350" algn="l"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>
                <a:solidFill>
                  <a:srgbClr val="1F497D"/>
                </a:solidFill>
                <a:latin typeface="Calibri"/>
                <a:cs typeface="Calibri"/>
              </a:rPr>
              <a:t>Реєстрація у електронній системі рекрутування</a:t>
            </a:r>
          </a:p>
          <a:p>
            <a:pPr marL="514350" indent="-514350" algn="l"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>
                <a:solidFill>
                  <a:srgbClr val="1F497D"/>
                </a:solidFill>
                <a:latin typeface="Calibri"/>
                <a:cs typeface="Calibri"/>
              </a:rPr>
              <a:t>Прийом за посередництвом електронної системи рекрутування у відділ/клас старшої школи</a:t>
            </a:r>
            <a:r>
              <a:rPr lang="pl-PL" sz="1800" b="1" dirty="0">
                <a:solidFill>
                  <a:srgbClr val="1F497D"/>
                </a:solidFill>
                <a:latin typeface="Calibri"/>
                <a:cs typeface="Calibri"/>
              </a:rPr>
              <a:t>**</a:t>
            </a:r>
          </a:p>
          <a:p>
            <a:pPr marL="514350" indent="-514350" algn="l">
              <a:spcBef>
                <a:spcPts val="0"/>
              </a:spcBef>
              <a:buAutoNum type="arabicPeriod"/>
              <a:defRPr/>
            </a:pPr>
            <a:r>
              <a:rPr lang="uk-UA" sz="1800" b="1" dirty="0">
                <a:solidFill>
                  <a:srgbClr val="1F497D"/>
                </a:solidFill>
                <a:latin typeface="Calibri"/>
                <a:cs typeface="Calibri"/>
              </a:rPr>
              <a:t>Підтвердження бажання продовження навчання у школі, яку визначила електронна система </a:t>
            </a:r>
            <a:r>
              <a:rPr lang="pl-PL" sz="1800" b="1" dirty="0">
                <a:solidFill>
                  <a:srgbClr val="1F497D"/>
                </a:solidFill>
                <a:latin typeface="Calibri"/>
                <a:cs typeface="Calibri"/>
              </a:rPr>
              <a:t>(</a:t>
            </a:r>
            <a:r>
              <a:rPr lang="uk-UA" sz="1800" b="1" dirty="0">
                <a:solidFill>
                  <a:srgbClr val="1F497D"/>
                </a:solidFill>
                <a:latin typeface="Calibri"/>
                <a:cs typeface="Calibri"/>
              </a:rPr>
              <a:t>надання документації на вимогу старшої школи – оригінали свідоцтва закінчення базової школи та результатів екзамену восьмикласника</a:t>
            </a:r>
            <a:r>
              <a:rPr lang="pl-PL" sz="1800" b="1" dirty="0">
                <a:solidFill>
                  <a:srgbClr val="1F497D"/>
                </a:solidFill>
                <a:latin typeface="Calibri"/>
                <a:cs typeface="Calibri"/>
              </a:rPr>
              <a:t>) </a:t>
            </a:r>
          </a:p>
          <a:p>
            <a:pPr algn="l">
              <a:spcBef>
                <a:spcPts val="0"/>
              </a:spcBef>
              <a:defRPr/>
            </a:pPr>
            <a:endParaRPr lang="pl-PL" sz="10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 algn="l">
              <a:spcBef>
                <a:spcPts val="0"/>
              </a:spcBef>
              <a:defRPr/>
            </a:pPr>
            <a:r>
              <a:rPr lang="pl-PL" sz="1600" b="1" dirty="0">
                <a:solidFill>
                  <a:srgbClr val="1F497D"/>
                </a:solidFill>
                <a:latin typeface="Calibri"/>
                <a:cs typeface="Calibri"/>
              </a:rPr>
              <a:t>* </a:t>
            </a:r>
            <a:r>
              <a:rPr lang="uk-UA" sz="1600" b="1" dirty="0">
                <a:solidFill>
                  <a:srgbClr val="1F497D"/>
                </a:solidFill>
                <a:latin typeface="Calibri"/>
                <a:cs typeface="Calibri"/>
              </a:rPr>
              <a:t>інформація на наступних слайдах</a:t>
            </a:r>
            <a:endParaRPr lang="pl-PL" sz="16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 algn="l">
              <a:spcBef>
                <a:spcPts val="0"/>
              </a:spcBef>
              <a:defRPr/>
            </a:pPr>
            <a:r>
              <a:rPr lang="pl-PL" sz="1600" b="1" dirty="0">
                <a:solidFill>
                  <a:srgbClr val="1F497D"/>
                </a:solidFill>
                <a:latin typeface="Calibri"/>
                <a:cs typeface="Calibri"/>
              </a:rPr>
              <a:t>** </a:t>
            </a:r>
            <a:r>
              <a:rPr lang="uk-UA" sz="1600" b="1" dirty="0">
                <a:solidFill>
                  <a:srgbClr val="1F497D"/>
                </a:solidFill>
                <a:latin typeface="Calibri"/>
                <a:cs typeface="Calibri"/>
              </a:rPr>
              <a:t>у випадку, якщо система не зарахує учня до жодного відділу/класу, він бере участь у додатковому турі набору</a:t>
            </a:r>
            <a:endParaRPr lang="pl-PL" sz="1600" b="1" dirty="0">
              <a:solidFill>
                <a:srgbClr val="1F497D"/>
              </a:solidFill>
              <a:latin typeface="Calibri"/>
              <a:cs typeface="Calibri"/>
            </a:endParaRPr>
          </a:p>
          <a:p>
            <a:pPr marL="514350" indent="-514350" algn="l">
              <a:spcBef>
                <a:spcPts val="0"/>
              </a:spcBef>
              <a:buAutoNum type="arabicPeriod"/>
              <a:defRPr/>
            </a:pPr>
            <a:endParaRPr lang="pl-PL" sz="2800" dirty="0"/>
          </a:p>
          <a:p>
            <a:pPr marL="514350" indent="-514350" algn="l">
              <a:spcBef>
                <a:spcPts val="0"/>
              </a:spcBef>
              <a:buAutoNum type="arabicPeriod"/>
              <a:defRPr/>
            </a:pPr>
            <a:endParaRPr lang="pl-PL" sz="2800" dirty="0"/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2EA038A5-E8FE-43A3-9635-6CFE6380F2AF}"/>
              </a:ext>
            </a:extLst>
          </p:cNvPr>
          <p:cNvCxnSpPr/>
          <p:nvPr/>
        </p:nvCxnSpPr>
        <p:spPr>
          <a:xfrm flipH="1">
            <a:off x="4623083" y="1166997"/>
            <a:ext cx="19050" cy="12763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>
            <a:extLst>
              <a:ext uri="{FF2B5EF4-FFF2-40B4-BE49-F238E27FC236}">
                <a16:creationId xmlns:a16="http://schemas.microsoft.com/office/drawing/2014/main" id="{AF983BDB-745A-48D9-8D14-5415273FA37F}"/>
              </a:ext>
            </a:extLst>
          </p:cNvPr>
          <p:cNvCxnSpPr>
            <a:cxnSpLocks/>
          </p:cNvCxnSpPr>
          <p:nvPr/>
        </p:nvCxnSpPr>
        <p:spPr>
          <a:xfrm flipH="1">
            <a:off x="2193567" y="1199032"/>
            <a:ext cx="1202559" cy="1255487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triangle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ytuł 1"/>
          <p:cNvSpPr txBox="1">
            <a:spLocks/>
          </p:cNvSpPr>
          <p:nvPr/>
        </p:nvSpPr>
        <p:spPr>
          <a:xfrm>
            <a:off x="417589" y="2484283"/>
            <a:ext cx="2232248" cy="63056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2000" b="1" dirty="0">
                <a:solidFill>
                  <a:schemeClr val="accent1">
                    <a:lumMod val="50000"/>
                  </a:schemeClr>
                </a:solidFill>
                <a:latin typeface="Calibri"/>
              </a:rPr>
              <a:t>Закінчення базової школи </a:t>
            </a:r>
            <a:endParaRPr lang="pl-PL" sz="2000" dirty="0">
              <a:solidFill>
                <a:schemeClr val="accent1">
                  <a:lumMod val="50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2105479" y="195209"/>
            <a:ext cx="5090087" cy="11304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002060"/>
                </a:solidFill>
              </a:rPr>
              <a:t>Прийом до старшої школи </a:t>
            </a:r>
            <a:r>
              <a:rPr lang="pl-PL" sz="1600" b="1" dirty="0">
                <a:solidFill>
                  <a:srgbClr val="002060"/>
                </a:solidFill>
              </a:rPr>
              <a:t>(</a:t>
            </a:r>
            <a:r>
              <a:rPr lang="uk-UA" sz="1600" b="1" dirty="0">
                <a:solidFill>
                  <a:srgbClr val="002060"/>
                </a:solidFill>
              </a:rPr>
              <a:t>стосується учнів, які відвідували польську базову школу</a:t>
            </a:r>
            <a:r>
              <a:rPr lang="pl-PL" sz="1600" b="1" dirty="0">
                <a:solidFill>
                  <a:srgbClr val="002060"/>
                </a:solidFill>
              </a:rPr>
              <a:t>)</a:t>
            </a:r>
            <a:endParaRPr lang="pl-PL" sz="1600" b="1" dirty="0">
              <a:solidFill>
                <a:srgbClr val="00206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41103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1"/>
          <p:cNvSpPr txBox="1">
            <a:spLocks/>
          </p:cNvSpPr>
          <p:nvPr/>
        </p:nvSpPr>
        <p:spPr>
          <a:xfrm>
            <a:off x="167729" y="2372396"/>
            <a:ext cx="8808542" cy="202494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>
                <a:solidFill>
                  <a:srgbClr val="1F497D"/>
                </a:solidFill>
                <a:latin typeface="Calibri"/>
                <a:cs typeface="Calibri"/>
              </a:rPr>
              <a:t>Необхідно доставити до вибраної школи свідоцтво, довідку, або інший документ виданий українською школою, який підтверджує закінчення школи, або декларацію одного з батьків/опікуна щодо тривалості навчання у школі – з зазначенням кількості років навчання</a:t>
            </a:r>
          </a:p>
          <a:p>
            <a:pPr marL="514350" indent="-514350" algn="l">
              <a:spcBef>
                <a:spcPts val="0"/>
              </a:spcBef>
              <a:buFontTx/>
              <a:buAutoNum type="arabicPeriod"/>
              <a:defRPr/>
            </a:pPr>
            <a:r>
              <a:rPr lang="uk-UA" sz="1800" b="1" dirty="0">
                <a:solidFill>
                  <a:srgbClr val="1F497D"/>
                </a:solidFill>
                <a:latin typeface="Calibri"/>
                <a:cs typeface="Calibri"/>
              </a:rPr>
              <a:t>Рішення про зарахування до школи приймає директор старшої школи</a:t>
            </a:r>
            <a:endParaRPr lang="pl-PL" sz="18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2EA038A5-E8FE-43A3-9635-6CFE6380F2AF}"/>
              </a:ext>
            </a:extLst>
          </p:cNvPr>
          <p:cNvCxnSpPr/>
          <p:nvPr/>
        </p:nvCxnSpPr>
        <p:spPr>
          <a:xfrm flipH="1">
            <a:off x="4637589" y="1096046"/>
            <a:ext cx="19050" cy="127635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899314" y="146275"/>
            <a:ext cx="5447537" cy="97029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002060"/>
                </a:solidFill>
              </a:rPr>
              <a:t>Прийом до старшої школи</a:t>
            </a:r>
            <a:br>
              <a:rPr lang="pl-PL" sz="2800" b="1" dirty="0">
                <a:solidFill>
                  <a:srgbClr val="002060"/>
                </a:solidFill>
              </a:rPr>
            </a:br>
            <a:r>
              <a:rPr lang="pl-PL" sz="1600" b="1" dirty="0">
                <a:solidFill>
                  <a:srgbClr val="002060"/>
                </a:solidFill>
              </a:rPr>
              <a:t>(</a:t>
            </a:r>
            <a:r>
              <a:rPr lang="uk-UA" sz="1600" b="1" dirty="0">
                <a:solidFill>
                  <a:srgbClr val="002060"/>
                </a:solidFill>
              </a:rPr>
              <a:t>стосується учнів, які НЕ ВІДВІДУВАЛИ польську базову школу</a:t>
            </a:r>
            <a:r>
              <a:rPr lang="pl-PL" sz="1600" b="1" dirty="0">
                <a:solidFill>
                  <a:srgbClr val="002060"/>
                </a:solidFill>
              </a:rPr>
              <a:t>)</a:t>
            </a:r>
            <a:endParaRPr lang="pl-PL" sz="1600" b="1" dirty="0">
              <a:solidFill>
                <a:srgbClr val="00206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7516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73835" y="176590"/>
            <a:ext cx="9397877" cy="92697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Загальноосвітні ліцеї</a:t>
            </a:r>
            <a:br>
              <a:rPr lang="pl-PL" sz="2800" b="1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Додаткові вступні іспити </a:t>
            </a:r>
            <a: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  <a:t>– </a:t>
            </a: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тести з фізичної підготовки</a:t>
            </a:r>
            <a: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  <a:t>*</a:t>
            </a:r>
            <a:endParaRPr lang="pl-PL" sz="1800" dirty="0">
              <a:latin typeface="Calibri"/>
              <a:cs typeface="Calibri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60699" y="897242"/>
            <a:ext cx="8333532" cy="32778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fontAlgn="base"/>
            <a:endParaRPr lang="pl-PL" sz="1400" b="1" dirty="0"/>
          </a:p>
          <a:p>
            <a:r>
              <a:rPr lang="uk-UA" sz="1500" b="1" dirty="0"/>
              <a:t>Спортивні відділи</a:t>
            </a:r>
            <a:r>
              <a:rPr lang="pl-PL" sz="1500" b="1" dirty="0"/>
              <a:t>, </a:t>
            </a:r>
            <a:r>
              <a:rPr lang="uk-UA" sz="1500" b="1" dirty="0"/>
              <a:t>спортивні школи</a:t>
            </a:r>
            <a:r>
              <a:rPr lang="pl-PL" sz="1500" b="1" dirty="0"/>
              <a:t>, </a:t>
            </a:r>
            <a:r>
              <a:rPr lang="uk-UA" sz="1500" b="1" dirty="0"/>
              <a:t>відділи спортивної майстерності і школи спортивної майстерності</a:t>
            </a:r>
            <a:r>
              <a:rPr lang="pl-PL" sz="1500" b="1" dirty="0"/>
              <a:t>:</a:t>
            </a:r>
            <a:endParaRPr lang="pl-PL" sz="1500" b="1" dirty="0">
              <a:cs typeface="Calibri"/>
            </a:endParaRPr>
          </a:p>
          <a:p>
            <a:pPr>
              <a:lnSpc>
                <a:spcPct val="50000"/>
              </a:lnSpc>
            </a:pPr>
            <a:endParaRPr lang="pl-PL" sz="1400" b="1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uk-UA" sz="1400" dirty="0">
                <a:ea typeface="+mn-lt"/>
                <a:cs typeface="+mn-lt"/>
              </a:rPr>
              <a:t>дають змогу учням поєднувати спортивні заняття з іншими навчальними заняттями</a:t>
            </a:r>
            <a:endParaRPr lang="pl-PL" dirty="0"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uk-UA" sz="1400" dirty="0">
                <a:ea typeface="+mn-lt"/>
                <a:cs typeface="+mn-lt"/>
              </a:rPr>
              <a:t>заявку на прийом до першого класу загальноосвітнього ліцею спортивної майстерності може подати випускник базової школи, який:</a:t>
            </a:r>
          </a:p>
          <a:p>
            <a:pPr marL="285750" indent="-285750">
              <a:buFont typeface="Wingdings"/>
              <a:buChar char="Ø"/>
            </a:pPr>
            <a:endParaRPr lang="pl-PL" sz="800" b="1" dirty="0"/>
          </a:p>
          <a:p>
            <a:pPr lvl="1" indent="-182880">
              <a:buFont typeface="Arial" panose="020B0604020202020204" pitchFamily="34" charset="0"/>
              <a:buChar char="•"/>
            </a:pPr>
            <a:r>
              <a:rPr lang="uk-UA" sz="1400" dirty="0"/>
              <a:t>отримав позитивний результат з тестів фізичної підготовки, визначених Польськими спортивними спілками для даної спортивної дисципліни </a:t>
            </a:r>
            <a:r>
              <a:rPr lang="pl-PL" sz="1400" dirty="0"/>
              <a:t> </a:t>
            </a:r>
            <a:endParaRPr lang="pl-PL" sz="1400" dirty="0">
              <a:cs typeface="Calibri"/>
            </a:endParaRPr>
          </a:p>
          <a:p>
            <a:pPr lvl="1" indent="-182880">
              <a:buFont typeface="Arial" panose="020B0604020202020204" pitchFamily="34" charset="0"/>
              <a:buChar char="•"/>
            </a:pPr>
            <a:r>
              <a:rPr lang="uk-UA" sz="1400" dirty="0"/>
              <a:t>отримав медичну довідку про придатність до занять спортом, видану лікарем загальної практики, яка підтверджує його дуже добрий стан </a:t>
            </a:r>
            <a:r>
              <a:rPr lang="uk-UA" sz="1400" dirty="0" err="1"/>
              <a:t>здоров</a:t>
            </a:r>
            <a:r>
              <a:rPr lang="pl-PL" sz="1400" dirty="0"/>
              <a:t>’</a:t>
            </a:r>
            <a:r>
              <a:rPr lang="uk-UA" sz="1400" dirty="0"/>
              <a:t>я </a:t>
            </a:r>
            <a:r>
              <a:rPr lang="pl-PL" sz="1400" dirty="0"/>
              <a:t> </a:t>
            </a:r>
            <a:endParaRPr lang="pl-PL" sz="1400" dirty="0">
              <a:cs typeface="Calibri"/>
            </a:endParaRPr>
          </a:p>
          <a:p>
            <a:pPr marL="182880" indent="-182880">
              <a:lnSpc>
                <a:spcPct val="50000"/>
              </a:lnSpc>
              <a:buFont typeface="Wingdings"/>
              <a:buChar char="Ø"/>
            </a:pPr>
            <a:endParaRPr lang="pl-PL" sz="800" dirty="0">
              <a:cs typeface="Calibri"/>
            </a:endParaRPr>
          </a:p>
          <a:p>
            <a:pPr>
              <a:lnSpc>
                <a:spcPct val="50000"/>
              </a:lnSpc>
            </a:pPr>
            <a:endParaRPr lang="pl-PL" sz="800" i="1" dirty="0">
              <a:cs typeface="Calibri"/>
            </a:endParaRPr>
          </a:p>
          <a:p>
            <a:pPr marL="285750" indent="-285750">
              <a:buFont typeface="Wingdings"/>
              <a:buChar char="Ø"/>
            </a:pPr>
            <a:r>
              <a:rPr lang="uk-UA" sz="1400" dirty="0" err="1"/>
              <a:t>Обов</a:t>
            </a:r>
            <a:r>
              <a:rPr lang="pl-PL" sz="1400" dirty="0"/>
              <a:t>’</a:t>
            </a:r>
            <a:r>
              <a:rPr lang="uk-UA" sz="1400" dirty="0" err="1"/>
              <a:t>язкова</a:t>
            </a:r>
            <a:r>
              <a:rPr lang="uk-UA" sz="1400" dirty="0"/>
              <a:t> тижнева кількість годин спортивних занять становить</a:t>
            </a:r>
            <a:r>
              <a:rPr lang="pl-PL" sz="1400" dirty="0"/>
              <a:t>:</a:t>
            </a:r>
            <a:endParaRPr lang="pl-PL" sz="1400" dirty="0">
              <a:cs typeface="Calibri"/>
            </a:endParaRPr>
          </a:p>
          <a:p>
            <a:pPr lvl="1" indent="-182880">
              <a:buFont typeface="Arial" panose="020B0604020202020204" pitchFamily="34" charset="0"/>
              <a:buChar char="•"/>
            </a:pPr>
            <a:r>
              <a:rPr lang="uk-UA" sz="1400" dirty="0"/>
              <a:t>у спортивних відділах і спортивних школах – не менше, ніж 10 годин</a:t>
            </a:r>
            <a:r>
              <a:rPr lang="pl-PL" sz="1400" dirty="0"/>
              <a:t>;</a:t>
            </a:r>
            <a:endParaRPr lang="pl-PL" sz="1400" dirty="0">
              <a:cs typeface="Calibri"/>
            </a:endParaRPr>
          </a:p>
          <a:p>
            <a:pPr lvl="1" indent="-182880">
              <a:buFont typeface="Arial" panose="020B0604020202020204" pitchFamily="34" charset="0"/>
              <a:buChar char="•"/>
            </a:pPr>
            <a:r>
              <a:rPr lang="uk-UA" sz="1400" dirty="0"/>
              <a:t>у відділах спортивної майстерності і школах спортивної майстерності </a:t>
            </a:r>
            <a:r>
              <a:rPr lang="pl-PL" sz="1400" dirty="0"/>
              <a:t>– </a:t>
            </a:r>
            <a:r>
              <a:rPr lang="uk-UA" sz="1400" dirty="0"/>
              <a:t>не менше, ніж 16 годин.</a:t>
            </a:r>
            <a:endParaRPr lang="pl-PL" sz="1400" dirty="0">
              <a:cs typeface="Calibri"/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74EC3A3E-FBC6-4405-9D58-6EAF342E1C44}"/>
              </a:ext>
            </a:extLst>
          </p:cNvPr>
          <p:cNvSpPr/>
          <p:nvPr/>
        </p:nvSpPr>
        <p:spPr>
          <a:xfrm>
            <a:off x="457047" y="4322983"/>
            <a:ext cx="8230257" cy="228334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b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</a:br>
            <a:br>
              <a:rPr lang="pl-PL" sz="1400" b="1" i="1" dirty="0">
                <a:ea typeface="+mn-lt"/>
                <a:cs typeface="+mn-lt"/>
              </a:rPr>
            </a:b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Приклади варшавських шкіл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  <a:br>
              <a:rPr lang="pl-PL" sz="1400" b="1" i="1" dirty="0">
                <a:ea typeface="+mn-lt"/>
                <a:cs typeface="+mn-lt"/>
              </a:rPr>
            </a:br>
            <a:endParaRPr lang="pl-PL" sz="1400" b="1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CLXIV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спортивної майстерності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Мокотув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LIX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спортивної майстерності ім.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Януша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Кусоцінського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Беляни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LXII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спортивної майстерності ім. Генерала Владислава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Андерса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Середмістя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XX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ім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.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Болеслава Хороброго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Прага-Пулноц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CLXII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im.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Сірих Шеренг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Таргувек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marL="182880" indent="-182880">
              <a:buFont typeface="Arial"/>
              <a:buChar char="•"/>
            </a:pPr>
            <a:endParaRPr lang="pl-PL" sz="1400" b="1" i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Більше інформації на сайті Бюро Освіти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: </a:t>
            </a:r>
            <a:r>
              <a:rPr lang="pl-PL" sz="1400" dirty="0">
                <a:ea typeface="+mn-lt"/>
                <a:cs typeface="+mn-lt"/>
                <a:hlinkClick r:id="rId3"/>
              </a:rPr>
              <a:t>https://edukacja.um.warszawa.pl/warunki-i-kryteria-rekrutacji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pl-PL" sz="14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endParaRPr lang="pl-PL" sz="14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1570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26939" y="362112"/>
            <a:ext cx="9397877" cy="926976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Загальноосвітні ліцеї</a:t>
            </a:r>
            <a:br>
              <a:rPr lang="pl-PL" sz="3600" b="1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Додаткові вступні іспити </a:t>
            </a:r>
            <a: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  <a:t>– </a:t>
            </a: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тести з фізичної підготовки</a:t>
            </a:r>
            <a: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  <a:t>*</a:t>
            </a:r>
            <a:b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</a:br>
            <a:endParaRPr lang="pl-PL" sz="1800" dirty="0">
              <a:latin typeface="Calibri"/>
              <a:cs typeface="Calibri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26960" y="1714459"/>
            <a:ext cx="8333532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b="1" dirty="0">
                <a:ea typeface="+mn-lt"/>
                <a:cs typeface="+mn-lt"/>
              </a:rPr>
              <a:t>Відділи військової підготовки</a:t>
            </a:r>
            <a:r>
              <a:rPr lang="pl-PL" b="1" dirty="0">
                <a:ea typeface="+mn-lt"/>
                <a:cs typeface="+mn-lt"/>
              </a:rPr>
              <a:t>, </a:t>
            </a:r>
            <a:r>
              <a:rPr lang="uk-UA" b="1" dirty="0">
                <a:ea typeface="+mn-lt"/>
                <a:cs typeface="+mn-lt"/>
              </a:rPr>
              <a:t>військові ліцеї</a:t>
            </a:r>
            <a:endParaRPr lang="pl-PL" b="1" dirty="0">
              <a:ea typeface="+mn-lt"/>
              <a:cs typeface="+mn-lt"/>
            </a:endParaRPr>
          </a:p>
          <a:p>
            <a:endParaRPr lang="pl-PL" b="1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uk-UA" sz="1400" dirty="0">
                <a:ea typeface="+mn-lt"/>
                <a:cs typeface="+mn-lt"/>
              </a:rPr>
              <a:t>учні носять форму</a:t>
            </a:r>
            <a:endParaRPr lang="pl-PL" sz="1400" b="1" dirty="0">
              <a:ea typeface="+mn-lt"/>
              <a:cs typeface="+mn-lt"/>
            </a:endParaRPr>
          </a:p>
          <a:p>
            <a:pPr marL="285750" indent="-285750">
              <a:buFont typeface="Wingdings"/>
              <a:buChar char="Ø"/>
            </a:pPr>
            <a:r>
              <a:rPr lang="uk-UA" sz="1400" dirty="0">
                <a:ea typeface="+mn-lt"/>
                <a:cs typeface="+mn-lt"/>
              </a:rPr>
              <a:t>діє військовий церемоніал</a:t>
            </a:r>
            <a:br>
              <a:rPr lang="pl-PL" sz="1400" dirty="0">
                <a:ea typeface="+mn-lt"/>
                <a:cs typeface="+mn-lt"/>
              </a:rPr>
            </a:br>
            <a:endParaRPr lang="pl-PL" sz="1400" b="1" dirty="0">
              <a:cs typeface="Calibri"/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74EC3A3E-FBC6-4405-9D58-6EAF342E1C44}"/>
              </a:ext>
            </a:extLst>
          </p:cNvPr>
          <p:cNvSpPr/>
          <p:nvPr/>
        </p:nvSpPr>
        <p:spPr>
          <a:xfrm>
            <a:off x="390786" y="4726112"/>
            <a:ext cx="8230257" cy="17697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b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</a:br>
            <a:br>
              <a:rPr lang="pl-PL" sz="1400" b="1" i="1" dirty="0">
                <a:ea typeface="+mn-lt"/>
                <a:cs typeface="+mn-lt"/>
              </a:rPr>
            </a:b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Варшавська школа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  <a:b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CXXV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ім. Вальдемара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Мілевича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Воля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endParaRPr lang="pl-PL" sz="1400" b="1" i="1" dirty="0">
              <a:ea typeface="+mn-lt"/>
              <a:cs typeface="+mn-lt"/>
            </a:endParaRPr>
          </a:p>
          <a:p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Детальна інформація на сайті школи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  <a:b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pl-PL" sz="1400" dirty="0">
                <a:ea typeface="+mn-lt"/>
                <a:cs typeface="+mn-lt"/>
                <a:hlinkClick r:id="rId3"/>
              </a:rPr>
              <a:t>http://www.zs7.eu/oferta/</a:t>
            </a:r>
            <a:endParaRPr lang="pl-PL" sz="1400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pl-PL" sz="1400" dirty="0">
              <a:solidFill>
                <a:srgbClr val="FFFFFF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endParaRPr lang="pl-PL" sz="1400" b="1" i="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5690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79170" y="260870"/>
            <a:ext cx="9148522" cy="83581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Calibri"/>
                <a:ea typeface="+mn-ea"/>
                <a:cs typeface="Arial"/>
              </a:rPr>
              <a:t>Кар</a:t>
            </a:r>
            <a:r>
              <a:rPr lang="pl-PL" sz="2800" b="1" dirty="0">
                <a:solidFill>
                  <a:schemeClr val="tx2">
                    <a:lumMod val="75000"/>
                  </a:schemeClr>
                </a:solidFill>
                <a:latin typeface="Calibri"/>
                <a:ea typeface="+mn-ea"/>
                <a:cs typeface="Arial"/>
              </a:rPr>
              <a:t>’</a:t>
            </a:r>
            <a:r>
              <a:rPr lang="uk-UA" sz="2800" b="1" dirty="0" err="1">
                <a:solidFill>
                  <a:schemeClr val="tx2">
                    <a:lumMod val="75000"/>
                  </a:schemeClr>
                </a:solidFill>
                <a:latin typeface="Calibri"/>
                <a:ea typeface="+mn-ea"/>
                <a:cs typeface="Arial"/>
              </a:rPr>
              <a:t>єрний</a:t>
            </a:r>
            <a:r>
              <a:rPr lang="uk-UA" sz="2800" b="1" dirty="0">
                <a:solidFill>
                  <a:schemeClr val="tx2">
                    <a:lumMod val="75000"/>
                  </a:schemeClr>
                </a:solidFill>
                <a:latin typeface="Calibri"/>
                <a:ea typeface="+mn-ea"/>
                <a:cs typeface="Arial"/>
              </a:rPr>
              <a:t> консультант</a:t>
            </a:r>
            <a:endParaRPr lang="pl-PL" dirty="0">
              <a:solidFill>
                <a:schemeClr val="tx2">
                  <a:lumMod val="75000"/>
                </a:schemeClr>
              </a:solidFill>
              <a:ea typeface="+mn-ea"/>
            </a:endParaRP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3371261" y="2551837"/>
            <a:ext cx="5297347" cy="3912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>
              <a:buNone/>
            </a:pPr>
            <a:endParaRPr lang="pl-PL" sz="2000" dirty="0">
              <a:cs typeface="Calibri" panose="020F0502020204030204"/>
            </a:endParaRPr>
          </a:p>
          <a:p>
            <a:pPr marL="365760" indent="-365760">
              <a:buFont typeface="Wingdings"/>
              <a:buChar char="Ø"/>
            </a:pPr>
            <a:r>
              <a:rPr lang="uk-UA" sz="2000" dirty="0">
                <a:ea typeface="+mn-lt"/>
                <a:cs typeface="+mn-lt"/>
              </a:rPr>
              <a:t>буде поряд під час відкриття Твоїх сильних сторін, здібностей, вроджених навичок, талантів та зацікавлень </a:t>
            </a:r>
          </a:p>
          <a:p>
            <a:pPr marL="365760" indent="-365760">
              <a:buFont typeface="Wingdings"/>
              <a:buChar char="Ø"/>
            </a:pPr>
            <a:r>
              <a:rPr lang="uk-UA" sz="2000" dirty="0">
                <a:ea typeface="+mn-lt"/>
                <a:cs typeface="+mn-lt"/>
              </a:rPr>
              <a:t>представить освітню пропозицію</a:t>
            </a:r>
            <a:endParaRPr lang="pl-PL" sz="2000" dirty="0">
              <a:cs typeface="Calibri" panose="020F0502020204030204"/>
            </a:endParaRPr>
          </a:p>
          <a:p>
            <a:pPr marL="365760" indent="-365760">
              <a:buFont typeface="Wingdings"/>
              <a:buChar char="Ø"/>
            </a:pPr>
            <a:r>
              <a:rPr lang="uk-UA" sz="2000" dirty="0">
                <a:ea typeface="+mn-lt"/>
                <a:cs typeface="+mn-lt"/>
              </a:rPr>
              <a:t>може ознайомити з джерелами інформації про професії</a:t>
            </a:r>
          </a:p>
          <a:p>
            <a:pPr marL="365760" indent="-365760">
              <a:buFont typeface="Wingdings"/>
              <a:buChar char="Ø"/>
            </a:pPr>
            <a:r>
              <a:rPr lang="uk-UA" sz="2000" dirty="0">
                <a:ea typeface="+mn-lt"/>
                <a:cs typeface="+mn-lt"/>
              </a:rPr>
              <a:t>допоможе у створенні плану дій</a:t>
            </a:r>
            <a:r>
              <a:rPr lang="pl-PL" sz="2000" dirty="0">
                <a:ea typeface="+mn-lt"/>
                <a:cs typeface="+mn-lt"/>
              </a:rPr>
              <a:t> </a:t>
            </a:r>
            <a:endParaRPr lang="pl-PL" sz="2000" dirty="0">
              <a:cs typeface="Calibri"/>
            </a:endParaRPr>
          </a:p>
          <a:p>
            <a:pPr marL="365760" indent="-365760">
              <a:buFont typeface="Wingdings"/>
              <a:buChar char="Ø"/>
            </a:pPr>
            <a:r>
              <a:rPr lang="uk-UA" sz="2000" dirty="0">
                <a:ea typeface="+mn-lt"/>
                <a:cs typeface="+mn-lt"/>
              </a:rPr>
              <a:t>необхідний елемент консультаційної підтримки – співпраця і добровільна активна участь учня</a:t>
            </a:r>
            <a:endParaRPr lang="pl-PL" altLang="pl-PL" sz="2400" dirty="0">
              <a:cs typeface="Calibri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F46DD52-A8BF-421C-8726-387C9212FEE3}"/>
              </a:ext>
            </a:extLst>
          </p:cNvPr>
          <p:cNvSpPr txBox="1"/>
          <p:nvPr/>
        </p:nvSpPr>
        <p:spPr>
          <a:xfrm>
            <a:off x="666998" y="1438892"/>
            <a:ext cx="820584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2400" dirty="0"/>
              <a:t>Це спеціаліст, який може допомогти у прийнятті рішення щодо подальшого освітньо-професійного шляху</a:t>
            </a:r>
            <a:r>
              <a:rPr lang="pl-PL" sz="2400" dirty="0"/>
              <a:t>:</a:t>
            </a:r>
            <a:endParaRPr lang="pl-PL" sz="2400" dirty="0">
              <a:cs typeface="Calibri"/>
            </a:endParaRPr>
          </a:p>
        </p:txBody>
      </p:sp>
      <p:pic>
        <p:nvPicPr>
          <p:cNvPr id="7" name="Obraz 7" descr="Obraz zawierający zabawka, grafika wektorowa&#10;&#10;Opis wygenerowany automatycznie">
            <a:extLst>
              <a:ext uri="{FF2B5EF4-FFF2-40B4-BE49-F238E27FC236}">
                <a16:creationId xmlns:a16="http://schemas.microsoft.com/office/drawing/2014/main" id="{E315A32E-8D6B-4B01-94E1-835F666C2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62" r="27031" b="15654"/>
          <a:stretch/>
        </p:blipFill>
        <p:spPr>
          <a:xfrm>
            <a:off x="3958" y="2481137"/>
            <a:ext cx="2945906" cy="35769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50213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621792" y="109728"/>
            <a:ext cx="10296144" cy="123444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Загальноосвітні ліцеї </a:t>
            </a:r>
            <a:br>
              <a:rPr lang="pl-PL" sz="2000" b="1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Додаткові вступні іспити </a:t>
            </a:r>
            <a: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  <a:t>– </a:t>
            </a: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практичний іспит/ перевірка профільних здібностей</a:t>
            </a:r>
            <a: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  <a:t>*</a:t>
            </a:r>
            <a:endParaRPr lang="pl-PL" sz="1800" b="1" dirty="0">
              <a:latin typeface="Calibri"/>
              <a:cs typeface="Calibri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79778" y="1344168"/>
            <a:ext cx="8223023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/>
              <a:buChar char="Ø"/>
            </a:pPr>
            <a:r>
              <a:rPr lang="uk-UA" sz="1600" dirty="0"/>
              <a:t>Залежно від школи, екзамен може складатися з</a:t>
            </a:r>
            <a:r>
              <a:rPr lang="pl-PL" sz="1600" dirty="0"/>
              <a:t>:</a:t>
            </a:r>
            <a:endParaRPr lang="pl-PL" dirty="0"/>
          </a:p>
          <a:p>
            <a:pPr>
              <a:lnSpc>
                <a:spcPct val="50000"/>
              </a:lnSpc>
            </a:pPr>
            <a:endParaRPr lang="pl-PL" sz="1600" dirty="0">
              <a:cs typeface="Calibri"/>
            </a:endParaRP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uk-UA" sz="1600" dirty="0"/>
              <a:t>практичного іспиту з образотворчого мистецтва, малювання, живопису і просторової композиції та усного іспиту з орієнтації в питаннях пов</a:t>
            </a:r>
            <a:r>
              <a:rPr lang="pl-PL" sz="1600" dirty="0"/>
              <a:t>’</a:t>
            </a:r>
            <a:r>
              <a:rPr lang="uk-UA" sz="1600" dirty="0" err="1"/>
              <a:t>язаних</a:t>
            </a:r>
            <a:r>
              <a:rPr lang="uk-UA" sz="1600" dirty="0"/>
              <a:t> з різними галузями образотворчого мистецтва у обсязі, передбаченому базовою навчальною програмою загальної освіти у межах предмета «Мистецтво» для базової школи</a:t>
            </a:r>
            <a:endParaRPr lang="pl-PL" sz="1600" dirty="0">
              <a:cs typeface="Calibri"/>
            </a:endParaRPr>
          </a:p>
          <a:p>
            <a:pPr marL="548640" lvl="1" indent="-182880">
              <a:buFont typeface="Arial" panose="020B0604020202020204" pitchFamily="34" charset="0"/>
              <a:buChar char="•"/>
            </a:pPr>
            <a:r>
              <a:rPr lang="uk-UA" sz="1600" dirty="0"/>
              <a:t>перевірки профільних здібностей напр. з малювання, співу, акторства</a:t>
            </a:r>
            <a:endParaRPr lang="pl-PL" sz="1600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pl-PL" sz="800" dirty="0"/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4C9FEF3E-B3C4-430F-8A84-D764AB835282}"/>
              </a:ext>
            </a:extLst>
          </p:cNvPr>
          <p:cNvSpPr/>
          <p:nvPr/>
        </p:nvSpPr>
        <p:spPr>
          <a:xfrm>
            <a:off x="444478" y="3283160"/>
            <a:ext cx="8343262" cy="32342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l-PL" sz="1400" b="1" i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Приклади варшавських мистецьких шкіл/ мистецьких класів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  <a:endParaRPr lang="en-US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50000"/>
              </a:lnSpc>
            </a:pPr>
            <a:endParaRPr lang="pl-PL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Художній ліцей ім.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Войчєха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Герсона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– спеціалізації: дизайн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інтер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’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єру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, графічний дизайн, інтермедійні проекти, техніка скульптури (проводиться окремий набір, тривалість навчання -  років)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Воля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XXXIV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ім. Сервантеса 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художній клас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Мокотув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pl-PL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LXXV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ім. Яна ІІІ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Собеського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музично-театральний клас і клас візуальних мистецтв 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без додаткового іспиту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) 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Середмістя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 </a:t>
            </a: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</a:rPr>
              <a:t>XCVI </a:t>
            </a:r>
            <a:r>
              <a:rPr lang="uk-UA" sz="1400" b="1" i="1" dirty="0">
                <a:solidFill>
                  <a:schemeClr val="tx1"/>
                </a:solidFill>
              </a:rPr>
              <a:t>Загальноосвітній ліцей ім. </a:t>
            </a:r>
            <a:r>
              <a:rPr lang="uk-UA" sz="1400" b="1" i="1" dirty="0" err="1">
                <a:solidFill>
                  <a:schemeClr val="tx1"/>
                </a:solidFill>
              </a:rPr>
              <a:t>Агнєшки</a:t>
            </a:r>
            <a:r>
              <a:rPr lang="uk-UA" sz="1400" b="1" i="1" dirty="0">
                <a:solidFill>
                  <a:schemeClr val="tx1"/>
                </a:solidFill>
              </a:rPr>
              <a:t> </a:t>
            </a:r>
            <a:r>
              <a:rPr lang="uk-UA" sz="1400" b="1" i="1" dirty="0" err="1">
                <a:solidFill>
                  <a:schemeClr val="tx1"/>
                </a:solidFill>
              </a:rPr>
              <a:t>Осецької</a:t>
            </a:r>
            <a:r>
              <a:rPr lang="uk-UA" sz="1400" b="1" i="1" dirty="0">
                <a:solidFill>
                  <a:schemeClr val="tx1"/>
                </a:solidFill>
              </a:rPr>
              <a:t> </a:t>
            </a:r>
            <a:r>
              <a:rPr lang="pl-PL" sz="1400" b="1" i="1" dirty="0">
                <a:solidFill>
                  <a:schemeClr val="tx1"/>
                </a:solidFill>
              </a:rPr>
              <a:t>– 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мистецький клас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театрально-вокальні заняття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Прага-Полуднє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pl-PL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cs typeface="Calibri"/>
              </a:rPr>
              <a:t>XCIV </a:t>
            </a:r>
            <a:r>
              <a:rPr lang="uk-UA" sz="1400" b="1" i="1" dirty="0">
                <a:solidFill>
                  <a:schemeClr val="tx1"/>
                </a:solidFill>
                <a:cs typeface="Calibri"/>
              </a:rPr>
              <a:t>Загальноосвітній ліцей ім. Яна </a:t>
            </a:r>
            <a:r>
              <a:rPr lang="uk-UA" sz="1400" b="1" i="1" dirty="0" err="1">
                <a:solidFill>
                  <a:schemeClr val="tx1"/>
                </a:solidFill>
                <a:cs typeface="Calibri"/>
              </a:rPr>
              <a:t>Кілінського</a:t>
            </a:r>
            <a:r>
              <a:rPr lang="pl-PL" sz="1400" b="1" i="1" dirty="0">
                <a:solidFill>
                  <a:schemeClr val="tx1"/>
                </a:solidFill>
                <a:cs typeface="Calibri"/>
              </a:rPr>
              <a:t> 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– 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художньо-театральний клас інновації в мистецтві з елементами сценографії та клас художного дизайну, інновації в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художньому мистецтві</a:t>
            </a:r>
            <a:r>
              <a:rPr lang="pl-PL" sz="1400" b="1" i="1" dirty="0">
                <a:solidFill>
                  <a:schemeClr val="tx1"/>
                </a:solidFill>
                <a:cs typeface="Calibri"/>
              </a:rPr>
              <a:t> (</a:t>
            </a:r>
            <a:r>
              <a:rPr lang="uk-UA" sz="1400" b="1" i="1" dirty="0">
                <a:solidFill>
                  <a:schemeClr val="tx1"/>
                </a:solidFill>
                <a:cs typeface="Calibri"/>
              </a:rPr>
              <a:t>без додаткового іспиту</a:t>
            </a:r>
            <a:r>
              <a:rPr lang="pl-PL" sz="1400" b="1" i="1" dirty="0">
                <a:solidFill>
                  <a:schemeClr val="tx1"/>
                </a:solidFill>
                <a:cs typeface="Calibri"/>
              </a:rPr>
              <a:t>) </a:t>
            </a:r>
            <a:r>
              <a:rPr lang="pl-PL" sz="1400" i="1" dirty="0">
                <a:solidFill>
                  <a:schemeClr val="tx1"/>
                </a:solidFill>
                <a:cs typeface="Calibri"/>
              </a:rPr>
              <a:t>(</a:t>
            </a:r>
            <a:r>
              <a:rPr lang="uk-UA" sz="1400" i="1" dirty="0" err="1">
                <a:solidFill>
                  <a:schemeClr val="tx1"/>
                </a:solidFill>
                <a:cs typeface="Calibri"/>
              </a:rPr>
              <a:t>Жолібож</a:t>
            </a:r>
            <a:r>
              <a:rPr lang="pl-PL" sz="1400" i="1" dirty="0">
                <a:solidFill>
                  <a:schemeClr val="tx1"/>
                </a:solidFill>
                <a:cs typeface="Calibri"/>
              </a:rPr>
              <a:t>)</a:t>
            </a:r>
          </a:p>
          <a:p>
            <a:endParaRPr lang="pl-PL" sz="200" i="1" dirty="0">
              <a:solidFill>
                <a:schemeClr val="tx1"/>
              </a:solidFill>
              <a:cs typeface="Calibri"/>
            </a:endParaRPr>
          </a:p>
          <a:p>
            <a:r>
              <a:rPr lang="uk-UA" sz="1400" i="1" dirty="0">
                <a:solidFill>
                  <a:schemeClr val="tx1"/>
                </a:solidFill>
                <a:cs typeface="Calibri"/>
              </a:rPr>
              <a:t>Більше інформації на сайті Бюро Освіти</a:t>
            </a:r>
            <a:r>
              <a:rPr lang="pl-PL" sz="1400" i="1" dirty="0">
                <a:solidFill>
                  <a:schemeClr val="tx1"/>
                </a:solidFill>
                <a:cs typeface="Calibri"/>
              </a:rPr>
              <a:t>: </a:t>
            </a:r>
            <a:r>
              <a:rPr lang="pl-PL" sz="1400" dirty="0">
                <a:ea typeface="+mn-lt"/>
                <a:cs typeface="+mn-lt"/>
                <a:hlinkClick r:id="rId3"/>
              </a:rPr>
              <a:t>https://edukacja.um.warszawa.pl/warunki-i-kryteria-rekrutacji</a:t>
            </a:r>
            <a:endParaRPr lang="pl-PL" sz="1400" b="1" i="1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pl-PL" sz="14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9103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571" y="263270"/>
            <a:ext cx="9145016" cy="936105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Загальноосвітні ліцеї</a:t>
            </a:r>
            <a:b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Додаткові вступні іспити </a:t>
            </a:r>
            <a: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  <a:t>– </a:t>
            </a: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перевірка </a:t>
            </a:r>
            <a:r>
              <a:rPr lang="uk-UA" sz="1800" b="1" dirty="0" err="1">
                <a:solidFill>
                  <a:srgbClr val="002060"/>
                </a:solidFill>
                <a:latin typeface="Calibri"/>
                <a:cs typeface="Calibri"/>
              </a:rPr>
              <a:t>мовних</a:t>
            </a: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 здібностей </a:t>
            </a:r>
            <a: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вступні відділи</a:t>
            </a:r>
            <a: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  <a:t>)*</a:t>
            </a:r>
            <a:endParaRPr lang="pl-PL" sz="1800" dirty="0">
              <a:cs typeface="Calibri Ligh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555" y="1199375"/>
            <a:ext cx="8263267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50000"/>
              </a:lnSpc>
            </a:pPr>
            <a:br>
              <a:rPr lang="pl-PL" sz="1600" b="1" dirty="0"/>
            </a:br>
            <a:endParaRPr lang="pl-PL" sz="1600" b="1" dirty="0">
              <a:cs typeface="Calibri"/>
            </a:endParaRPr>
          </a:p>
          <a:p>
            <a:pPr marL="548640" lvl="1" indent="-285750">
              <a:buFont typeface="Wingdings" panose="020B0604020202020204" pitchFamily="34" charset="0"/>
              <a:buChar char="Ø"/>
            </a:pPr>
            <a:r>
              <a:rPr lang="uk-UA" sz="1600" dirty="0"/>
              <a:t>приймаються учні, які отримали позитивний результат з перевірки </a:t>
            </a:r>
            <a:r>
              <a:rPr lang="uk-UA" sz="1600" dirty="0" err="1"/>
              <a:t>мовних</a:t>
            </a:r>
            <a:r>
              <a:rPr lang="uk-UA" sz="1600" dirty="0"/>
              <a:t> здібностей</a:t>
            </a:r>
            <a:endParaRPr lang="pl-PL" sz="1600" dirty="0">
              <a:cs typeface="Calibri"/>
            </a:endParaRPr>
          </a:p>
          <a:p>
            <a:pPr marL="548640" lvl="1" indent="-285750">
              <a:buFont typeface="Wingdings" panose="020B0604020202020204" pitchFamily="34" charset="0"/>
              <a:buChar char="Ø"/>
            </a:pPr>
            <a:r>
              <a:rPr lang="uk-UA" sz="1600" dirty="0">
                <a:ea typeface="+mn-lt"/>
                <a:cs typeface="+mn-lt"/>
              </a:rPr>
              <a:t>у вступних класах учні підготуються до продовження навчання у двомовних відділах; після закінчення вступного класу, учень у наступному шкільному році буде продовжувати навчання у класі І двомовного відділу школи, в якій відвідував вступний клас</a:t>
            </a:r>
            <a:endParaRPr lang="pl-PL" sz="1600" dirty="0">
              <a:cs typeface="Calibri" panose="020F0502020204030204"/>
            </a:endParaRPr>
          </a:p>
          <a:p>
            <a:pPr marL="560070" lvl="1" indent="-285750">
              <a:buFont typeface="Wingdings" panose="020B0604020202020204" pitchFamily="34" charset="0"/>
              <a:buChar char="Ø"/>
            </a:pPr>
            <a:r>
              <a:rPr lang="uk-UA" sz="1600" dirty="0"/>
              <a:t>навчання в загальноосвітньому ліцеї з врахуванням вступного класу триває </a:t>
            </a:r>
            <a:r>
              <a:rPr lang="pl-PL" sz="1600" dirty="0"/>
              <a:t>5 </a:t>
            </a:r>
            <a:r>
              <a:rPr lang="uk-UA" sz="1600" dirty="0"/>
              <a:t>років</a:t>
            </a:r>
            <a:endParaRPr lang="pl-PL" sz="1600" dirty="0"/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3B040FFE-5836-4660-BFFB-EC4CE8AF151D}"/>
              </a:ext>
            </a:extLst>
          </p:cNvPr>
          <p:cNvSpPr/>
          <p:nvPr/>
        </p:nvSpPr>
        <p:spPr>
          <a:xfrm>
            <a:off x="468529" y="3261478"/>
            <a:ext cx="8378588" cy="32520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l-PL" sz="1400" b="1" i="1" dirty="0">
              <a:solidFill>
                <a:schemeClr val="tx1"/>
              </a:solidFill>
              <a:ea typeface="+mn-lt"/>
              <a:cs typeface="+mn-lt"/>
            </a:endParaRPr>
          </a:p>
          <a:p>
            <a:endParaRPr lang="pl-PL" sz="1400" b="1" i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Варшавські ліцеї зі вступними відділами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XV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Нарцизи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Жміховської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– французька мова 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(Середмістя)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CXXXVII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Роберта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Шумана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– французька мова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Таргувек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XVI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Стефанії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Семполовської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– французька мова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Жолібож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XXXIV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Мігеля де Сервантеса 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іспанська мова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Мокотув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XLVI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Стефана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Чарнецького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іспанська та німецька мови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Таргувек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pl-PL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XVII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Анджея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Фрича_Моджевського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– німецька мова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Середмістя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pl-PL" sz="800" b="1" i="1" dirty="0">
              <a:solidFill>
                <a:schemeClr val="tx1"/>
              </a:solidFill>
              <a:cs typeface="Calibri"/>
            </a:endParaRPr>
          </a:p>
          <a:p>
            <a:r>
              <a:rPr lang="uk-UA" sz="1400" i="1" dirty="0">
                <a:solidFill>
                  <a:schemeClr val="tx1"/>
                </a:solidFill>
                <a:cs typeface="Calibri"/>
              </a:rPr>
              <a:t>Більше інформації на сайті Бюро Освіти</a:t>
            </a:r>
            <a:r>
              <a:rPr lang="pl-PL" sz="1400" i="1" dirty="0">
                <a:solidFill>
                  <a:schemeClr val="tx1"/>
                </a:solidFill>
                <a:cs typeface="Calibri"/>
              </a:rPr>
              <a:t>:  </a:t>
            </a:r>
            <a:r>
              <a:rPr lang="pl-PL" sz="1400" dirty="0">
                <a:ea typeface="+mn-lt"/>
                <a:cs typeface="+mn-lt"/>
                <a:hlinkClick r:id="rId3"/>
              </a:rPr>
              <a:t>https://edukacja.um.warszawa.pl/warunki-i-kryteria-rekrutacji</a:t>
            </a:r>
            <a:endParaRPr lang="pl-PL" sz="1400" b="1" i="1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pl-PL" sz="1400" dirty="0">
              <a:solidFill>
                <a:srgbClr val="FFFFFF"/>
              </a:solidFill>
              <a:cs typeface="Calibri"/>
            </a:endParaRPr>
          </a:p>
          <a:p>
            <a:endParaRPr lang="pl-PL" sz="14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69700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028" y="220283"/>
            <a:ext cx="9094303" cy="100886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Загальноосвітні ліцеї</a:t>
            </a:r>
            <a:r>
              <a:rPr lang="pl-PL" sz="2800" b="1" dirty="0">
                <a:solidFill>
                  <a:srgbClr val="002060"/>
                </a:solidFill>
                <a:latin typeface="Calibri"/>
                <a:cs typeface="Calibri"/>
              </a:rPr>
              <a:t>, </a:t>
            </a:r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технікуми</a:t>
            </a:r>
            <a:b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Додаткові вступні іспити </a:t>
            </a:r>
            <a: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  <a:t>– </a:t>
            </a: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перевірка </a:t>
            </a:r>
            <a:r>
              <a:rPr lang="uk-UA" sz="1800" b="1" dirty="0" err="1">
                <a:solidFill>
                  <a:srgbClr val="002060"/>
                </a:solidFill>
                <a:latin typeface="Calibri"/>
                <a:cs typeface="Calibri"/>
              </a:rPr>
              <a:t>мовних</a:t>
            </a: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 здібностей </a:t>
            </a:r>
            <a: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lang="uk-UA" sz="1800" b="1" dirty="0">
                <a:solidFill>
                  <a:srgbClr val="002060"/>
                </a:solidFill>
                <a:latin typeface="Calibri"/>
                <a:cs typeface="Calibri"/>
              </a:rPr>
              <a:t>двомовні відділи</a:t>
            </a:r>
            <a: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  <a:t>)*</a:t>
            </a:r>
            <a:endParaRPr lang="pl-PL" sz="18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491538" y="1229143"/>
            <a:ext cx="815551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20B0604020202020204" pitchFamily="34" charset="0"/>
              <a:buChar char="Ø"/>
            </a:pPr>
            <a:r>
              <a:rPr lang="uk-UA" sz="1600" b="1" dirty="0">
                <a:cs typeface="Calibri"/>
              </a:rPr>
              <a:t>Кандидат повинен отримати позитивний результат з перевірки </a:t>
            </a:r>
            <a:r>
              <a:rPr lang="uk-UA" sz="1600" b="1" dirty="0" err="1">
                <a:cs typeface="Calibri"/>
              </a:rPr>
              <a:t>мовних</a:t>
            </a:r>
            <a:r>
              <a:rPr lang="uk-UA" sz="1600" b="1" dirty="0">
                <a:cs typeface="Calibri"/>
              </a:rPr>
              <a:t> здібностей</a:t>
            </a:r>
            <a:endParaRPr lang="pl-PL" sz="1600" b="1" dirty="0"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uk-UA" sz="1600" b="1" dirty="0"/>
              <a:t>Двомовні відділи </a:t>
            </a:r>
            <a:r>
              <a:rPr lang="pl-PL" sz="1600" b="1" dirty="0"/>
              <a:t>– </a:t>
            </a:r>
            <a:r>
              <a:rPr lang="uk-UA" sz="1600" b="1" dirty="0"/>
              <a:t>навчання проводиться двома мовами</a:t>
            </a:r>
            <a:r>
              <a:rPr lang="pl-PL" sz="1600" b="1" dirty="0"/>
              <a:t>:</a:t>
            </a:r>
            <a:endParaRPr lang="pl-PL" sz="1600" b="1" dirty="0">
              <a:cs typeface="Calibri"/>
            </a:endParaRPr>
          </a:p>
          <a:p>
            <a:pPr>
              <a:lnSpc>
                <a:spcPct val="50000"/>
              </a:lnSpc>
            </a:pPr>
            <a:endParaRPr lang="pl-PL" sz="1600" b="1" dirty="0">
              <a:cs typeface="Calibri"/>
            </a:endParaRPr>
          </a:p>
          <a:p>
            <a:pPr marL="548640" lvl="1" indent="-285750">
              <a:buFont typeface="Arial" panose="05000000000000000000" pitchFamily="2" charset="2"/>
              <a:buChar char="•"/>
            </a:pPr>
            <a:r>
              <a:rPr lang="uk-UA" sz="1600" dirty="0"/>
              <a:t>польською та іноземною сучасною мовою, яка буде другою мовою навчання</a:t>
            </a:r>
            <a:endParaRPr lang="pl-PL" sz="1600" dirty="0">
              <a:cs typeface="Calibri"/>
            </a:endParaRPr>
          </a:p>
          <a:p>
            <a:pPr marL="548640" lvl="1" indent="-285750">
              <a:buFont typeface="Arial" panose="05000000000000000000" pitchFamily="2" charset="2"/>
              <a:buChar char="•"/>
            </a:pPr>
            <a:r>
              <a:rPr lang="uk-UA" sz="1600" dirty="0"/>
              <a:t>двома мовами проводяться не менше, ніж два навчальні заняття з наступного списку: біологія, хімія, фізика, математика, частина географії з категорії загальна географія, частина історії, яка відноситься до всесвітньої історії, а у випадку технікуму – профільні предмети</a:t>
            </a:r>
          </a:p>
          <a:p>
            <a:pPr marL="548640" lvl="1" indent="-285750">
              <a:buFont typeface="Arial" panose="05000000000000000000" pitchFamily="2" charset="2"/>
              <a:buChar char="•"/>
            </a:pPr>
            <a:endParaRPr lang="pl-PL" sz="1600" dirty="0">
              <a:ea typeface="+mn-lt"/>
              <a:cs typeface="+mn-lt"/>
            </a:endParaRPr>
          </a:p>
          <a:p>
            <a:pPr marL="548640" lvl="1" indent="-285750">
              <a:lnSpc>
                <a:spcPct val="50000"/>
              </a:lnSpc>
              <a:buFont typeface="Arial" panose="05000000000000000000" pitchFamily="2" charset="2"/>
              <a:buChar char="•"/>
            </a:pPr>
            <a:endParaRPr lang="pl-PL" sz="1600" dirty="0">
              <a:cs typeface="Calibri"/>
            </a:endParaRPr>
          </a:p>
        </p:txBody>
      </p:sp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id="{471CEE5D-3499-4F43-A786-A246F8B8C42F}"/>
              </a:ext>
            </a:extLst>
          </p:cNvPr>
          <p:cNvSpPr/>
          <p:nvPr/>
        </p:nvSpPr>
        <p:spPr>
          <a:xfrm>
            <a:off x="393857" y="3170712"/>
            <a:ext cx="8560138" cy="36872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uk-UA" sz="1400" b="1" i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Приклади варшавських шкіл з двомовними відділами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</a:p>
          <a:p>
            <a:pPr marL="182880" indent="-182880">
              <a:buFont typeface="Arial"/>
              <a:buChar char="•"/>
            </a:pP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Мехатронний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технікум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№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1 –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англійська мова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Мокотув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en-US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XXXIV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Сервантеса 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іспанська мова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Мокотув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pl-PL" sz="1400" b="1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XLIX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Йоганна Вольфганга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Гетте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німецька мова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Мокотув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pl-PL" sz="1400" b="1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CLV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Героїнь Варшавського повстання – німецька та англійська мови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Мокотув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pl-PL" dirty="0">
              <a:solidFill>
                <a:schemeClr val="tx1"/>
              </a:solidFill>
              <a:cs typeface="Calibri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XXXV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Болеслава Пруса – англійська мова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Прага-Полуднє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XV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Нарцизи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Жміховської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– французька мова 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(Середмістя)</a:t>
            </a:r>
            <a:endParaRPr lang="pl-PL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XVII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Анджея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Фрича-Моджевського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– німецька мова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Середмістя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CXXXVII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Роберта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Шумана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– англійська і французька мови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Таргувек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uk-UA" sz="1200" i="1" dirty="0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Більше інформації на сайті Бюро Освіти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:  </a:t>
            </a:r>
            <a:r>
              <a:rPr lang="pl-PL" sz="1400" dirty="0">
                <a:ea typeface="+mn-lt"/>
                <a:cs typeface="+mn-lt"/>
                <a:hlinkClick r:id="rId3"/>
              </a:rPr>
              <a:t>https://edukacja.um.warszawa.pl/warunki-i-kryteria-rekrutacji</a:t>
            </a:r>
            <a:endParaRPr lang="pl-PL" sz="1400" dirty="0">
              <a:ea typeface="+mn-lt"/>
              <a:cs typeface="+mn-lt"/>
            </a:endParaRPr>
          </a:p>
          <a:p>
            <a:endParaRPr lang="pl-PL" sz="1100" dirty="0">
              <a:solidFill>
                <a:srgbClr val="FFFFFF"/>
              </a:solidFill>
              <a:cs typeface="Calibri"/>
            </a:endParaRPr>
          </a:p>
          <a:p>
            <a:endParaRPr lang="pl-PL" sz="14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0932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20283"/>
            <a:ext cx="9092275" cy="100886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Загальноосвітні ліцеї </a:t>
            </a:r>
            <a:br>
              <a:rPr lang="pl-PL" sz="1800" b="1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uk-UA" sz="1700" b="1" dirty="0">
                <a:solidFill>
                  <a:srgbClr val="002060"/>
                </a:solidFill>
                <a:latin typeface="Calibri"/>
                <a:cs typeface="Calibri"/>
              </a:rPr>
              <a:t>Додаткові вступні іспити </a:t>
            </a:r>
            <a:r>
              <a:rPr lang="pl-PL" sz="1700" b="1" dirty="0">
                <a:solidFill>
                  <a:srgbClr val="002060"/>
                </a:solidFill>
                <a:latin typeface="Calibri"/>
                <a:cs typeface="Calibri"/>
              </a:rPr>
              <a:t>– </a:t>
            </a:r>
            <a:r>
              <a:rPr lang="uk-UA" sz="1700" b="1" dirty="0">
                <a:solidFill>
                  <a:srgbClr val="002060"/>
                </a:solidFill>
                <a:latin typeface="Calibri"/>
                <a:cs typeface="Calibri"/>
              </a:rPr>
              <a:t>перевірка </a:t>
            </a:r>
            <a:r>
              <a:rPr lang="uk-UA" sz="1700" b="1" dirty="0" err="1">
                <a:solidFill>
                  <a:srgbClr val="002060"/>
                </a:solidFill>
                <a:latin typeface="Calibri"/>
                <a:cs typeface="Calibri"/>
              </a:rPr>
              <a:t>мовних</a:t>
            </a:r>
            <a:r>
              <a:rPr lang="uk-UA" sz="1700" b="1" dirty="0">
                <a:solidFill>
                  <a:srgbClr val="002060"/>
                </a:solidFill>
                <a:latin typeface="Calibri"/>
                <a:cs typeface="Calibri"/>
              </a:rPr>
              <a:t> компетенцій </a:t>
            </a:r>
            <a:r>
              <a:rPr lang="pl-PL" sz="1700" b="1" dirty="0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lang="uk-UA" sz="1700" b="1" dirty="0">
                <a:solidFill>
                  <a:srgbClr val="002060"/>
                </a:solidFill>
                <a:latin typeface="Calibri"/>
                <a:cs typeface="Calibri"/>
              </a:rPr>
              <a:t>міжнародні відділи</a:t>
            </a:r>
            <a:r>
              <a:rPr lang="pl-PL" sz="1700" b="1" dirty="0">
                <a:solidFill>
                  <a:srgbClr val="002060"/>
                </a:solidFill>
                <a:latin typeface="Calibri"/>
                <a:cs typeface="Calibri"/>
              </a:rPr>
              <a:t>)*</a:t>
            </a:r>
            <a:endParaRPr lang="pl-PL" sz="17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28708" y="1504201"/>
            <a:ext cx="8155519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20B0604020202020204" pitchFamily="34" charset="0"/>
              <a:buChar char="Ø"/>
            </a:pPr>
            <a:r>
              <a:rPr lang="uk-UA" sz="1600" dirty="0">
                <a:cs typeface="Calibri"/>
              </a:rPr>
              <a:t>Кандидат повинен отримати позитивний результат перевірки </a:t>
            </a:r>
            <a:r>
              <a:rPr lang="uk-UA" sz="1600" dirty="0" err="1">
                <a:cs typeface="Calibri"/>
              </a:rPr>
              <a:t>мовних</a:t>
            </a:r>
            <a:r>
              <a:rPr lang="uk-UA" sz="1600" dirty="0">
                <a:cs typeface="Calibri"/>
              </a:rPr>
              <a:t> компетенцій</a:t>
            </a:r>
            <a:endParaRPr lang="pl-PL" sz="1600" dirty="0">
              <a:cs typeface="Calibri"/>
            </a:endParaRPr>
          </a:p>
          <a:p>
            <a:pPr marL="285750" indent="-285750">
              <a:lnSpc>
                <a:spcPct val="50000"/>
              </a:lnSpc>
              <a:buFont typeface="Wingdings" panose="020B0604020202020204" pitchFamily="34" charset="0"/>
              <a:buChar char="Ø"/>
            </a:pPr>
            <a:endParaRPr lang="pl-PL" sz="1600" dirty="0">
              <a:cs typeface="Calibri"/>
            </a:endParaRPr>
          </a:p>
          <a:p>
            <a:pPr marL="262890" lvl="1">
              <a:lnSpc>
                <a:spcPct val="50000"/>
              </a:lnSpc>
            </a:pPr>
            <a:endParaRPr lang="pl-PL" sz="1600" dirty="0">
              <a:cs typeface="Calibri"/>
            </a:endParaRPr>
          </a:p>
          <a:p>
            <a:pPr marL="91440" indent="-285750">
              <a:buFont typeface="Wingdings" panose="05000000000000000000" pitchFamily="2" charset="2"/>
              <a:buChar char="Ø"/>
            </a:pPr>
            <a:r>
              <a:rPr lang="uk-UA" sz="1600" dirty="0">
                <a:ea typeface="+mn-lt"/>
                <a:cs typeface="+mn-lt"/>
              </a:rPr>
              <a:t>Дворічна дипломна програма міжнародного </a:t>
            </a:r>
            <a:r>
              <a:rPr lang="uk-UA" sz="1600" dirty="0" err="1">
                <a:ea typeface="+mn-lt"/>
                <a:cs typeface="+mn-lt"/>
              </a:rPr>
              <a:t>бакалаврату</a:t>
            </a:r>
            <a:r>
              <a:rPr lang="uk-UA" sz="1600" dirty="0">
                <a:ea typeface="+mn-lt"/>
                <a:cs typeface="+mn-lt"/>
              </a:rPr>
              <a:t> </a:t>
            </a:r>
            <a:r>
              <a:rPr lang="pl-PL" sz="1600" dirty="0">
                <a:ea typeface="+mn-lt"/>
                <a:cs typeface="+mn-lt"/>
              </a:rPr>
              <a:t>[</a:t>
            </a:r>
            <a:r>
              <a:rPr lang="uk-UA" sz="1600" dirty="0">
                <a:ea typeface="+mn-lt"/>
                <a:cs typeface="+mn-lt"/>
              </a:rPr>
              <a:t>пол. </a:t>
            </a:r>
            <a:r>
              <a:rPr lang="uk-UA" sz="1600" dirty="0" err="1">
                <a:ea typeface="+mn-lt"/>
                <a:cs typeface="+mn-lt"/>
              </a:rPr>
              <a:t>Матури</a:t>
            </a:r>
            <a:r>
              <a:rPr lang="pl-PL" sz="1600" dirty="0">
                <a:ea typeface="+mn-lt"/>
                <a:cs typeface="+mn-lt"/>
              </a:rPr>
              <a:t>] (IB) – </a:t>
            </a:r>
            <a:r>
              <a:rPr lang="uk-UA" sz="1600" dirty="0">
                <a:ea typeface="+mn-lt"/>
                <a:cs typeface="+mn-lt"/>
              </a:rPr>
              <a:t>з ІІІ класу навчання проводиться англійською мовою</a:t>
            </a:r>
            <a:endParaRPr lang="pl-PL" sz="1600" dirty="0">
              <a:cs typeface="Calibri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E57FEFD9-EBAE-7425-AB6F-288857AFB60C}"/>
              </a:ext>
            </a:extLst>
          </p:cNvPr>
          <p:cNvSpPr/>
          <p:nvPr/>
        </p:nvSpPr>
        <p:spPr>
          <a:xfrm>
            <a:off x="442091" y="5010913"/>
            <a:ext cx="8259817" cy="13898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Варшавські ліцеї з міжнародним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бакалавратом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[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пол. </a:t>
            </a:r>
            <a:r>
              <a:rPr lang="uk-UA" sz="1400" b="1" i="1" dirty="0" err="1">
                <a:solidFill>
                  <a:schemeClr val="tx1"/>
                </a:solidFill>
                <a:ea typeface="+mn-lt"/>
                <a:cs typeface="+mn-lt"/>
              </a:rPr>
              <a:t>Матурою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]:</a:t>
            </a:r>
            <a:endParaRPr lang="en-US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algn="ctr">
              <a:lnSpc>
                <a:spcPct val="50000"/>
              </a:lnSpc>
            </a:pPr>
            <a:endParaRPr lang="pl-PL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XXXIII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двомовний ліцей ім. Миколая Коперника 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(Воля)</a:t>
            </a:r>
            <a:endParaRPr lang="en-US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II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Стефана Баторія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Середмістя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</a:p>
          <a:p>
            <a:pPr marL="182880" indent="-182880">
              <a:buFont typeface="Arial"/>
              <a:buChar char="•"/>
            </a:pP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XXXV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Загальноосвітній ліцей з двомовними відділами ім. Болеслава Пруса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Прага-Полуднє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pl-PL" i="1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447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3478" y="56818"/>
            <a:ext cx="9124121" cy="92697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Calibri"/>
                <a:cs typeface="Calibri"/>
              </a:rPr>
              <a:t>Загальноосвітній ліцей та технікум 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auto">
          <a:xfrm>
            <a:off x="391974" y="6552916"/>
            <a:ext cx="1586781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r>
              <a:rPr lang="uk-UA" altLang="pl-PL" sz="1200" i="1" dirty="0">
                <a:latin typeface="Arial" charset="0"/>
              </a:rPr>
              <a:t>Джерело</a:t>
            </a:r>
            <a:r>
              <a:rPr lang="pl-PL" altLang="pl-PL" sz="1200" i="1" dirty="0">
                <a:latin typeface="Arial" charset="0"/>
              </a:rPr>
              <a:t>: cke.gov.pl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44187" y="983794"/>
            <a:ext cx="8676456" cy="35394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uk-UA" sz="2400" b="1" dirty="0" err="1"/>
              <a:t>Матуральний</a:t>
            </a:r>
            <a:r>
              <a:rPr lang="uk-UA" sz="2400" b="1" dirty="0"/>
              <a:t> іспит </a:t>
            </a:r>
            <a:r>
              <a:rPr lang="uk-UA" sz="2400" b="1" dirty="0" err="1"/>
              <a:t>необов</a:t>
            </a:r>
            <a:r>
              <a:rPr lang="pl-PL" sz="2400" b="1" dirty="0"/>
              <a:t>’</a:t>
            </a:r>
            <a:r>
              <a:rPr lang="uk-UA" sz="2400" b="1" dirty="0" err="1"/>
              <a:t>язковий</a:t>
            </a:r>
            <a:br>
              <a:rPr lang="pl-PL" sz="2400" b="1" dirty="0"/>
            </a:br>
            <a:endParaRPr lang="pl-PL" sz="2400" b="1" dirty="0"/>
          </a:p>
          <a:p>
            <a:r>
              <a:rPr lang="uk-UA" sz="1600" b="1" dirty="0"/>
              <a:t>Випускник приступає до</a:t>
            </a:r>
            <a:r>
              <a:rPr lang="pl-PL" sz="1600" b="1" dirty="0"/>
              <a:t>:</a:t>
            </a:r>
          </a:p>
          <a:p>
            <a:pPr marL="285750" indent="-285750">
              <a:lnSpc>
                <a:spcPct val="50000"/>
              </a:lnSpc>
              <a:buFont typeface="Wingdings"/>
              <a:buChar char="Ø"/>
            </a:pPr>
            <a:endParaRPr lang="pl-PL" sz="1600" b="1" dirty="0"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pl-PL" sz="1600" dirty="0"/>
              <a:t>   </a:t>
            </a:r>
            <a:r>
              <a:rPr lang="uk-UA" sz="1600" dirty="0"/>
              <a:t>двох усних іспитів</a:t>
            </a:r>
            <a:r>
              <a:rPr lang="pl-PL" sz="1600" dirty="0"/>
              <a:t>:</a:t>
            </a:r>
            <a:endParaRPr lang="pl-PL" sz="1600" dirty="0">
              <a:cs typeface="Calibri"/>
            </a:endParaRPr>
          </a:p>
          <a:p>
            <a:pPr marL="640080" lvl="1" indent="-182880">
              <a:buFont typeface="Arial" panose="05000000000000000000" pitchFamily="2" charset="2"/>
              <a:buChar char="•"/>
            </a:pPr>
            <a:r>
              <a:rPr lang="uk-UA" sz="1600" dirty="0"/>
              <a:t>з польської мови </a:t>
            </a:r>
            <a:r>
              <a:rPr lang="pl-PL" sz="1600" dirty="0"/>
              <a:t>(</a:t>
            </a:r>
            <a:r>
              <a:rPr lang="uk-UA" sz="1600" dirty="0"/>
              <a:t>без визначення рівня</a:t>
            </a:r>
            <a:r>
              <a:rPr lang="pl-PL" sz="1600" dirty="0"/>
              <a:t>)‎</a:t>
            </a:r>
            <a:endParaRPr lang="pl-PL" sz="1600" dirty="0">
              <a:cs typeface="Calibri"/>
            </a:endParaRPr>
          </a:p>
          <a:p>
            <a:pPr marL="640080" lvl="1" indent="-182880">
              <a:buFont typeface="Arial" panose="05000000000000000000" pitchFamily="2" charset="2"/>
              <a:buChar char="•"/>
            </a:pPr>
            <a:r>
              <a:rPr lang="uk-UA" sz="1600" dirty="0"/>
              <a:t>з сучасної іноземної мови </a:t>
            </a:r>
            <a:r>
              <a:rPr lang="pl-PL" sz="1600" dirty="0"/>
              <a:t>(</a:t>
            </a:r>
            <a:r>
              <a:rPr lang="uk-UA" sz="1600" dirty="0"/>
              <a:t>без визначення рівня</a:t>
            </a:r>
            <a:r>
              <a:rPr lang="pl-PL" sz="1600" dirty="0"/>
              <a:t>) ‎</a:t>
            </a:r>
            <a:endParaRPr lang="pl-PL" sz="1600" dirty="0">
              <a:cs typeface="Calibri"/>
            </a:endParaRPr>
          </a:p>
          <a:p>
            <a:pPr marL="742950" lvl="1" indent="-285750">
              <a:lnSpc>
                <a:spcPct val="50000"/>
              </a:lnSpc>
              <a:buFont typeface="Arial" panose="05000000000000000000" pitchFamily="2" charset="2"/>
              <a:buChar char="•"/>
            </a:pPr>
            <a:endParaRPr lang="pl-PL" sz="1600" dirty="0"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pl-PL" sz="1600" dirty="0"/>
              <a:t>   </a:t>
            </a:r>
            <a:r>
              <a:rPr lang="uk-UA" sz="1600" dirty="0"/>
              <a:t>чотирьох письмових іспитів</a:t>
            </a:r>
            <a:r>
              <a:rPr lang="pl-PL" sz="1600" dirty="0"/>
              <a:t>:</a:t>
            </a:r>
            <a:endParaRPr lang="pl-PL" sz="1600" dirty="0">
              <a:cs typeface="Calibri"/>
            </a:endParaRPr>
          </a:p>
          <a:p>
            <a:pPr marL="640080" lvl="1" indent="-182880">
              <a:buFont typeface="Arial" panose="05000000000000000000" pitchFamily="2" charset="2"/>
              <a:buChar char="•"/>
            </a:pPr>
            <a:r>
              <a:rPr lang="uk-UA" sz="1600" dirty="0"/>
              <a:t>з польської мови </a:t>
            </a:r>
            <a:r>
              <a:rPr lang="pl-PL" sz="1600" dirty="0"/>
              <a:t>(</a:t>
            </a:r>
            <a:r>
              <a:rPr lang="uk-UA" sz="1600" dirty="0"/>
              <a:t>на початковому рівні</a:t>
            </a:r>
            <a:r>
              <a:rPr lang="pl-PL" sz="1600" dirty="0"/>
              <a:t>)‎</a:t>
            </a:r>
            <a:endParaRPr lang="pl-PL" sz="1600" dirty="0">
              <a:cs typeface="Calibri"/>
            </a:endParaRPr>
          </a:p>
          <a:p>
            <a:pPr marL="640080" lvl="1" indent="-182880">
              <a:buFont typeface="Arial" panose="05000000000000000000" pitchFamily="2" charset="2"/>
              <a:buChar char="•"/>
            </a:pPr>
            <a:r>
              <a:rPr lang="uk-UA" sz="1600" dirty="0"/>
              <a:t>з математики </a:t>
            </a:r>
            <a:r>
              <a:rPr lang="pl-PL" sz="1600" dirty="0"/>
              <a:t>(</a:t>
            </a:r>
            <a:r>
              <a:rPr lang="uk-UA" sz="1600" dirty="0"/>
              <a:t>на початковому рівні</a:t>
            </a:r>
            <a:r>
              <a:rPr lang="pl-PL" sz="1600" dirty="0"/>
              <a:t>)‎</a:t>
            </a:r>
            <a:endParaRPr lang="pl-PL" sz="1600" dirty="0">
              <a:cs typeface="Calibri"/>
            </a:endParaRPr>
          </a:p>
          <a:p>
            <a:pPr marL="640080" lvl="1" indent="-182880">
              <a:buFont typeface="Arial" panose="05000000000000000000" pitchFamily="2" charset="2"/>
              <a:buChar char="•"/>
            </a:pPr>
            <a:r>
              <a:rPr lang="uk-UA" sz="1600" dirty="0"/>
              <a:t>з сучасної іноземної мови </a:t>
            </a:r>
            <a:r>
              <a:rPr lang="pl-PL" sz="1600" dirty="0"/>
              <a:t>(</a:t>
            </a:r>
            <a:r>
              <a:rPr lang="uk-UA" sz="1600" dirty="0"/>
              <a:t>на початковому рівні</a:t>
            </a:r>
            <a:r>
              <a:rPr lang="pl-PL" sz="1600" dirty="0"/>
              <a:t>)‎</a:t>
            </a:r>
            <a:endParaRPr lang="pl-PL" sz="1600" dirty="0">
              <a:cs typeface="Calibri"/>
            </a:endParaRPr>
          </a:p>
          <a:p>
            <a:pPr marL="640080" lvl="1" indent="-182880">
              <a:buFont typeface="Arial" panose="05000000000000000000" pitchFamily="2" charset="2"/>
              <a:buChar char="•"/>
            </a:pPr>
            <a:r>
              <a:rPr lang="uk-UA" sz="1600" dirty="0"/>
              <a:t>з додаткового предмета – на вибір </a:t>
            </a:r>
            <a:r>
              <a:rPr lang="pl-PL" sz="1600" dirty="0"/>
              <a:t>(</a:t>
            </a:r>
            <a:r>
              <a:rPr lang="uk-UA" sz="1600" dirty="0"/>
              <a:t>на розгорнутому рівні</a:t>
            </a:r>
            <a:r>
              <a:rPr lang="pl-PL" sz="1600" dirty="0"/>
              <a:t>)</a:t>
            </a:r>
            <a:endParaRPr lang="pl-PL" sz="1600" dirty="0">
              <a:cs typeface="Calibri"/>
            </a:endParaRPr>
          </a:p>
          <a:p>
            <a:pPr marL="467995" lvl="1"/>
            <a:endParaRPr lang="pl-PL" sz="1600" dirty="0">
              <a:cs typeface="Calibri"/>
            </a:endParaRPr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8B77D3B8-0466-4914-BA37-98E9EE950604}"/>
              </a:ext>
            </a:extLst>
          </p:cNvPr>
          <p:cNvSpPr/>
          <p:nvPr/>
        </p:nvSpPr>
        <p:spPr>
          <a:xfrm>
            <a:off x="449678" y="4401425"/>
            <a:ext cx="8250135" cy="19274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Щоб отримати свідоцтво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, </a:t>
            </a:r>
            <a:r>
              <a:rPr lang="uk-UA" sz="1400" b="1" i="1" dirty="0">
                <a:solidFill>
                  <a:schemeClr val="tx1"/>
                </a:solidFill>
                <a:ea typeface="+mn-lt"/>
                <a:cs typeface="+mn-lt"/>
              </a:rPr>
              <a:t>необхідно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: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‎</a:t>
            </a:r>
            <a:endParaRPr lang="en-US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>
              <a:lnSpc>
                <a:spcPct val="50000"/>
              </a:lnSpc>
            </a:pPr>
            <a:endParaRPr lang="pl-PL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отримати принаймні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30% 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балів з усного іспиту з кожного 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обов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’</a:t>
            </a:r>
            <a:r>
              <a:rPr lang="uk-UA" sz="1400" i="1" dirty="0" err="1">
                <a:solidFill>
                  <a:schemeClr val="tx1"/>
                </a:solidFill>
                <a:ea typeface="+mn-lt"/>
                <a:cs typeface="+mn-lt"/>
              </a:rPr>
              <a:t>язкового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 предмета</a:t>
            </a:r>
          </a:p>
          <a:p>
            <a:pPr marL="285750" indent="-285750">
              <a:buFont typeface="Arial,Sans-Serif"/>
              <a:buChar char="•"/>
            </a:pP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отримати принаймні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30% 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балів з письмового іспиту з кожного </a:t>
            </a:r>
            <a:r>
              <a:rPr lang="uk-UA" sz="1400" i="1" dirty="0" err="1">
                <a:solidFill>
                  <a:prstClr val="black"/>
                </a:solidFill>
                <a:ea typeface="+mn-lt"/>
                <a:cs typeface="+mn-lt"/>
              </a:rPr>
              <a:t>обов</a:t>
            </a:r>
            <a:r>
              <a:rPr lang="pl-PL" sz="1400" i="1" dirty="0">
                <a:solidFill>
                  <a:prstClr val="black"/>
                </a:solidFill>
                <a:ea typeface="+mn-lt"/>
                <a:cs typeface="+mn-lt"/>
              </a:rPr>
              <a:t>’</a:t>
            </a:r>
            <a:r>
              <a:rPr lang="uk-UA" sz="1400" i="1" dirty="0" err="1">
                <a:solidFill>
                  <a:prstClr val="black"/>
                </a:solidFill>
                <a:ea typeface="+mn-lt"/>
                <a:cs typeface="+mn-lt"/>
              </a:rPr>
              <a:t>язкового</a:t>
            </a:r>
            <a:r>
              <a:rPr lang="uk-UA" sz="1400" i="1" dirty="0">
                <a:solidFill>
                  <a:prstClr val="black"/>
                </a:solidFill>
                <a:ea typeface="+mn-lt"/>
                <a:cs typeface="+mn-lt"/>
              </a:rPr>
              <a:t> предмета</a:t>
            </a:r>
            <a:endParaRPr lang="en-US" sz="1400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285750">
              <a:buFont typeface="Arial,Sans-Serif"/>
              <a:buChar char="•"/>
            </a:pP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приступити до письмового іспиту з додаткового вибраного предмета на розгорнутому рівні 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br>
              <a:rPr lang="pl-PL" sz="1400" i="1" dirty="0">
                <a:ea typeface="+mn-lt"/>
                <a:cs typeface="+mn-lt"/>
              </a:rPr>
            </a:b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(</a:t>
            </a:r>
            <a:r>
              <a:rPr lang="uk-UA" sz="1400" i="1" dirty="0">
                <a:solidFill>
                  <a:schemeClr val="tx1"/>
                </a:solidFill>
                <a:ea typeface="+mn-lt"/>
                <a:cs typeface="+mn-lt"/>
              </a:rPr>
              <a:t>для цього предмета немає визначеного рівня балів, який необхідно досягнути</a:t>
            </a:r>
            <a:r>
              <a:rPr lang="pl-PL" sz="1400" i="1" dirty="0">
                <a:solidFill>
                  <a:schemeClr val="tx1"/>
                </a:solidFill>
                <a:ea typeface="+mn-lt"/>
                <a:cs typeface="+mn-lt"/>
              </a:rPr>
              <a:t>)</a:t>
            </a:r>
            <a:endParaRPr lang="pl-PL" sz="1400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940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" y="312572"/>
            <a:ext cx="91534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uk-UA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Професії, за якими навчають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uk-UA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у варшавських професійних школах </a:t>
            </a:r>
            <a:r>
              <a:rPr lang="pl-PL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[</a:t>
            </a:r>
            <a:r>
              <a:rPr lang="uk-UA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училищах</a:t>
            </a:r>
            <a:r>
              <a:rPr lang="pl-PL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]*</a:t>
            </a:r>
          </a:p>
        </p:txBody>
      </p:sp>
      <p:sp>
        <p:nvSpPr>
          <p:cNvPr id="22533" name="Prostokąt 1"/>
          <p:cNvSpPr>
            <a:spLocks noChangeArrowheads="1"/>
          </p:cNvSpPr>
          <p:nvPr/>
        </p:nvSpPr>
        <p:spPr bwMode="auto">
          <a:xfrm>
            <a:off x="107876" y="1697929"/>
            <a:ext cx="4358244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uk-UA" altLang="pl-PL" sz="1800" b="1" dirty="0">
                <a:latin typeface="+mn-lt"/>
              </a:rPr>
              <a:t>Гастрономія, Готельний бізнес</a:t>
            </a:r>
            <a:r>
              <a:rPr lang="pl-PL" altLang="pl-PL" sz="1800" b="1" dirty="0">
                <a:latin typeface="+mn-lt"/>
              </a:rPr>
              <a:t>, </a:t>
            </a:r>
            <a:r>
              <a:rPr lang="uk-UA" altLang="pl-PL" sz="1800" b="1" dirty="0">
                <a:latin typeface="+mn-lt"/>
              </a:rPr>
              <a:t>Туризм </a:t>
            </a:r>
            <a:r>
              <a:rPr lang="pl-PL" altLang="pl-PL" sz="1800" b="1" dirty="0">
                <a:latin typeface="+mn-lt"/>
              </a:rPr>
              <a:t>(9) </a:t>
            </a:r>
          </a:p>
        </p:txBody>
      </p:sp>
      <p:pic>
        <p:nvPicPr>
          <p:cNvPr id="11" name="Obraz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703" y="1361685"/>
            <a:ext cx="865179" cy="871745"/>
          </a:xfrm>
          <a:prstGeom prst="rect">
            <a:avLst/>
          </a:prstGeom>
        </p:spPr>
      </p:pic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1E6BF6C5-E8D7-4D8C-B0B6-294DEFD5979C}"/>
              </a:ext>
            </a:extLst>
          </p:cNvPr>
          <p:cNvSpPr/>
          <p:nvPr/>
        </p:nvSpPr>
        <p:spPr>
          <a:xfrm>
            <a:off x="467615" y="2215945"/>
            <a:ext cx="3998505" cy="28785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spcBef>
                <a:spcPct val="20000"/>
              </a:spcBef>
            </a:pPr>
            <a:endParaRPr lang="pl-PL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готельного бізнесу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з організації туризму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Технік-технолог харчових продуктів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харчування і гастрономічних послуг</a:t>
            </a:r>
            <a:endParaRPr lang="pl-PL" sz="1400" b="1" dirty="0">
              <a:solidFill>
                <a:schemeClr val="tx1"/>
              </a:solidFill>
              <a:cs typeface="Calibri"/>
            </a:endParaRPr>
          </a:p>
          <a:p>
            <a:pPr marL="2857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cs typeface="Calibri"/>
              </a:rPr>
              <a:t>Кондитер </a:t>
            </a:r>
            <a:r>
              <a:rPr lang="pl-PL" sz="1400" b="1" dirty="0">
                <a:solidFill>
                  <a:schemeClr val="tx1"/>
                </a:solidFill>
                <a:cs typeface="Calibri"/>
              </a:rPr>
              <a:t>– </a:t>
            </a:r>
            <a:r>
              <a:rPr lang="uk-UA" sz="1400" b="1" dirty="0">
                <a:solidFill>
                  <a:schemeClr val="tx1"/>
                </a:solidFill>
                <a:cs typeface="Calibri"/>
              </a:rPr>
              <a:t>ГШ І</a:t>
            </a:r>
            <a:endParaRPr lang="pl-PL" sz="1400" dirty="0">
              <a:ea typeface="+mn-lt"/>
              <a:cs typeface="+mn-lt"/>
            </a:endParaRPr>
          </a:p>
          <a:p>
            <a:pPr marL="2857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cs typeface="Calibri"/>
              </a:rPr>
              <a:t>Кухар </a:t>
            </a:r>
            <a:r>
              <a:rPr lang="pl-PL" sz="1400" b="1" dirty="0">
                <a:solidFill>
                  <a:schemeClr val="tx1"/>
                </a:solidFill>
                <a:cs typeface="Calibri"/>
              </a:rPr>
              <a:t>– </a:t>
            </a:r>
            <a:r>
              <a:rPr lang="uk-UA" sz="1400" b="1" dirty="0">
                <a:solidFill>
                  <a:schemeClr val="tx1"/>
                </a:solidFill>
                <a:cs typeface="Calibri"/>
              </a:rPr>
              <a:t>ГШ І</a:t>
            </a:r>
            <a:endParaRPr lang="pl-PL" sz="1400" dirty="0">
              <a:solidFill>
                <a:schemeClr val="tx1"/>
              </a:solidFill>
              <a:cs typeface="Calibri"/>
            </a:endParaRPr>
          </a:p>
          <a:p>
            <a:pPr marL="2857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Пекар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cs typeface="+mn-lt"/>
              </a:rPr>
              <a:t>Г</a:t>
            </a:r>
            <a:r>
              <a:rPr lang="uk-UA" sz="1400" b="1" dirty="0">
                <a:solidFill>
                  <a:schemeClr val="tx1"/>
                </a:solidFill>
                <a:cs typeface="Calibri"/>
              </a:rPr>
              <a:t>Ш І</a:t>
            </a:r>
          </a:p>
          <a:p>
            <a:pPr marL="2857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Офіціант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cs typeface="+mn-lt"/>
              </a:rPr>
              <a:t>Г</a:t>
            </a:r>
            <a:r>
              <a:rPr lang="uk-UA" sz="1400" b="1" dirty="0">
                <a:solidFill>
                  <a:schemeClr val="tx1"/>
                </a:solidFill>
                <a:cs typeface="Calibri"/>
              </a:rPr>
              <a:t>Ш І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Працівник готельного обслуговування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cs typeface="+mn-lt"/>
              </a:rPr>
              <a:t>Г</a:t>
            </a:r>
            <a:r>
              <a:rPr lang="uk-UA" sz="1400" b="1" dirty="0">
                <a:solidFill>
                  <a:schemeClr val="tx1"/>
                </a:solidFill>
                <a:cs typeface="Calibri"/>
              </a:rPr>
              <a:t>Ш І</a:t>
            </a:r>
            <a:endParaRPr lang="pl-PL" sz="1200" i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id="{647354CC-9704-4577-978A-34138D93E9E1}"/>
              </a:ext>
            </a:extLst>
          </p:cNvPr>
          <p:cNvSpPr/>
          <p:nvPr/>
        </p:nvSpPr>
        <p:spPr>
          <a:xfrm>
            <a:off x="4746423" y="2217461"/>
            <a:ext cx="3933110" cy="257158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34950">
              <a:lnSpc>
                <a:spcPct val="114999"/>
              </a:lnSpc>
            </a:pP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spcBef>
                <a:spcPct val="20000"/>
              </a:spcBef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Технік-економіст</a:t>
            </a:r>
            <a:endParaRPr lang="pl-PL" sz="1400" dirty="0">
              <a:ea typeface="+mn-lt"/>
              <a:cs typeface="+mn-lt"/>
            </a:endParaRPr>
          </a:p>
          <a:p>
            <a:pPr marL="285750" indent="-107950">
              <a:spcBef>
                <a:spcPct val="20000"/>
              </a:spcBef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з продажу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spcBef>
                <a:spcPct val="20000"/>
              </a:spcBef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Технік-логіст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endParaRPr lang="pl-PL" sz="1400" dirty="0">
              <a:ea typeface="+mn-lt"/>
              <a:cs typeface="+mn-lt"/>
            </a:endParaRPr>
          </a:p>
          <a:p>
            <a:pPr marL="285750" indent="-107950">
              <a:spcBef>
                <a:spcPct val="20000"/>
              </a:spcBef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бухгалтерського обліку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spcBef>
                <a:spcPct val="20000"/>
              </a:spcBef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Технік-експедитор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  <a:p>
            <a:pPr marL="285750" indent="-107950">
              <a:spcBef>
                <a:spcPct val="20000"/>
              </a:spcBef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Продавець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cs typeface="+mn-lt"/>
              </a:rPr>
              <a:t>Г</a:t>
            </a:r>
            <a:r>
              <a:rPr lang="uk-UA" sz="1400" b="1" dirty="0">
                <a:solidFill>
                  <a:schemeClr val="tx1"/>
                </a:solidFill>
                <a:cs typeface="Calibri"/>
              </a:rPr>
              <a:t>Ш І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spcBef>
                <a:spcPct val="20000"/>
              </a:spcBef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Комірник-логіст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cs typeface="+mn-lt"/>
              </a:rPr>
              <a:t>Г</a:t>
            </a:r>
            <a:r>
              <a:rPr lang="uk-UA" sz="1400" b="1" dirty="0">
                <a:solidFill>
                  <a:schemeClr val="tx1"/>
                </a:solidFill>
                <a:cs typeface="Calibri"/>
              </a:rPr>
              <a:t>Ш І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107950">
              <a:lnSpc>
                <a:spcPct val="114999"/>
              </a:lnSpc>
              <a:buFont typeface="Arial,Sans-Serif"/>
              <a:buChar char="•"/>
            </a:pPr>
            <a:endParaRPr lang="pl-PL" sz="1400" b="1" dirty="0">
              <a:solidFill>
                <a:schemeClr val="tx1"/>
              </a:solidFill>
              <a:cs typeface="Calibri"/>
            </a:endParaRPr>
          </a:p>
          <a:p>
            <a:pPr marL="234950">
              <a:lnSpc>
                <a:spcPct val="114999"/>
              </a:lnSpc>
            </a:pPr>
            <a:endParaRPr lang="pl-PL" sz="1200" i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9" name="Prostokąt 1"/>
          <p:cNvSpPr>
            <a:spLocks noChangeArrowheads="1"/>
          </p:cNvSpPr>
          <p:nvPr/>
        </p:nvSpPr>
        <p:spPr bwMode="auto">
          <a:xfrm>
            <a:off x="4728423" y="1697929"/>
            <a:ext cx="3951110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uk-UA" altLang="pl-PL" sz="1800" b="1" dirty="0">
                <a:latin typeface="+mn-lt"/>
              </a:rPr>
              <a:t>Економіка</a:t>
            </a:r>
            <a:r>
              <a:rPr lang="pl-PL" altLang="pl-PL" sz="1800" b="1" dirty="0">
                <a:latin typeface="+mn-lt"/>
              </a:rPr>
              <a:t>, </a:t>
            </a:r>
            <a:r>
              <a:rPr lang="uk-UA" altLang="pl-PL" sz="1800" b="1" dirty="0">
                <a:latin typeface="+mn-lt"/>
              </a:rPr>
              <a:t>Торгівля </a:t>
            </a:r>
            <a:r>
              <a:rPr lang="pl-PL" altLang="pl-PL" sz="1800" b="1" dirty="0">
                <a:latin typeface="+mn-lt"/>
              </a:rPr>
              <a:t>(7)</a:t>
            </a:r>
          </a:p>
        </p:txBody>
      </p:sp>
      <p:sp>
        <p:nvSpPr>
          <p:cNvPr id="10" name="Prostokąt 2"/>
          <p:cNvSpPr>
            <a:spLocks noChangeArrowheads="1"/>
          </p:cNvSpPr>
          <p:nvPr/>
        </p:nvSpPr>
        <p:spPr bwMode="auto">
          <a:xfrm>
            <a:off x="399048" y="5994435"/>
            <a:ext cx="8695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pl-PL" altLang="pl-PL" sz="1000" b="1" dirty="0">
                <a:latin typeface="+mn-lt"/>
              </a:rPr>
              <a:t> </a:t>
            </a:r>
            <a:r>
              <a:rPr lang="uk-UA" altLang="pl-PL" sz="1400" dirty="0">
                <a:latin typeface="+mn-lt"/>
              </a:rPr>
              <a:t>Джерело</a:t>
            </a:r>
            <a:r>
              <a:rPr lang="pl-PL" altLang="pl-PL" sz="1400" dirty="0">
                <a:latin typeface="+mn-lt"/>
              </a:rPr>
              <a:t>: </a:t>
            </a:r>
            <a:r>
              <a:rPr lang="pl-PL" sz="1400" dirty="0">
                <a:latin typeface="+mn-lt"/>
                <a:hlinkClick r:id="rId3"/>
              </a:rPr>
              <a:t>https://edukacja.um.warszawa.pl/po-szkole-podstawowej</a:t>
            </a:r>
            <a:endParaRPr lang="pl-PL" altLang="pl-PL" sz="1400" dirty="0">
              <a:latin typeface="+mn-lt"/>
              <a:cs typeface="Calibri"/>
              <a:hlinkClick r:id="rId3"/>
            </a:endParaRPr>
          </a:p>
          <a:p>
            <a:pPr eaLnBrk="1" hangingPunct="1">
              <a:spcBef>
                <a:spcPct val="0"/>
              </a:spcBef>
              <a:buClrTx/>
              <a:buNone/>
            </a:pPr>
            <a:endParaRPr lang="pl-PL" sz="1400" b="1" dirty="0">
              <a:latin typeface="+mn-lt"/>
              <a:cs typeface="Calibri" pitchFamily="34" charset="0"/>
            </a:endParaRPr>
          </a:p>
        </p:txBody>
      </p:sp>
      <p:sp>
        <p:nvSpPr>
          <p:cNvPr id="13" name="pole tekstowe 16">
            <a:extLst>
              <a:ext uri="{FF2B5EF4-FFF2-40B4-BE49-F238E27FC236}">
                <a16:creationId xmlns:a16="http://schemas.microsoft.com/office/drawing/2014/main" id="{612FFD0F-2DFE-4011-9F1F-EAA5C40D5984}"/>
              </a:ext>
            </a:extLst>
          </p:cNvPr>
          <p:cNvSpPr txBox="1"/>
          <p:nvPr/>
        </p:nvSpPr>
        <p:spPr>
          <a:xfrm>
            <a:off x="467615" y="5465089"/>
            <a:ext cx="63712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i="1" dirty="0"/>
              <a:t>* [</a:t>
            </a:r>
            <a:r>
              <a:rPr lang="uk-UA" sz="1400" i="1" dirty="0"/>
              <a:t>пол. </a:t>
            </a:r>
            <a:r>
              <a:rPr lang="pl-PL" sz="1400" i="1" dirty="0"/>
              <a:t>szkoły zawodowe]</a:t>
            </a:r>
          </a:p>
          <a:p>
            <a:r>
              <a:rPr lang="uk-UA" sz="1400" i="1" dirty="0"/>
              <a:t>   ГШ </a:t>
            </a:r>
            <a:r>
              <a:rPr lang="pl-PL" sz="1400" i="1" dirty="0"/>
              <a:t>I – </a:t>
            </a:r>
            <a:r>
              <a:rPr lang="uk-UA" sz="1400" i="1" dirty="0"/>
              <a:t>навчання відбувається у галузевій школі І рівня</a:t>
            </a:r>
            <a:endParaRPr lang="pl-PL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379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" y="234911"/>
            <a:ext cx="906400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uk-UA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Професії, за якими навчають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uk-UA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у варшавських професійних школах </a:t>
            </a:r>
            <a:r>
              <a:rPr lang="pl-PL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[</a:t>
            </a:r>
            <a:r>
              <a:rPr lang="uk-UA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училищах</a:t>
            </a:r>
            <a:r>
              <a:rPr lang="pl-PL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]*</a:t>
            </a:r>
            <a:r>
              <a:rPr lang="uk-UA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 </a:t>
            </a:r>
            <a:r>
              <a:rPr lang="pl-PL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 </a:t>
            </a:r>
          </a:p>
        </p:txBody>
      </p:sp>
      <p:sp>
        <p:nvSpPr>
          <p:cNvPr id="22533" name="Prostokąt 1"/>
          <p:cNvSpPr>
            <a:spLocks noChangeArrowheads="1"/>
          </p:cNvSpPr>
          <p:nvPr/>
        </p:nvSpPr>
        <p:spPr bwMode="auto">
          <a:xfrm>
            <a:off x="607413" y="1443093"/>
            <a:ext cx="2961316" cy="54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buNone/>
              <a:defRPr/>
            </a:pPr>
            <a:r>
              <a:rPr lang="uk-UA" altLang="pl-PL" sz="1800" b="1" dirty="0"/>
              <a:t>Транспорт</a:t>
            </a:r>
            <a:r>
              <a:rPr lang="pl-PL" altLang="pl-PL" sz="1800" b="1" dirty="0"/>
              <a:t>, </a:t>
            </a:r>
            <a:r>
              <a:rPr lang="uk-UA" altLang="pl-PL" sz="1800" b="1" dirty="0"/>
              <a:t>Автомобілебудування </a:t>
            </a:r>
            <a:r>
              <a:rPr lang="pl-PL" altLang="pl-PL" sz="1800" b="1" dirty="0"/>
              <a:t>(13)</a:t>
            </a:r>
          </a:p>
        </p:txBody>
      </p:sp>
      <p:pic>
        <p:nvPicPr>
          <p:cNvPr id="9" name="Obraz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01" y="1127209"/>
            <a:ext cx="889709" cy="856930"/>
          </a:xfrm>
          <a:prstGeom prst="rect">
            <a:avLst/>
          </a:prstGeom>
        </p:spPr>
      </p:pic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A1CB3240-4F78-42B4-AA7D-8CE3715444D5}"/>
              </a:ext>
            </a:extLst>
          </p:cNvPr>
          <p:cNvSpPr/>
          <p:nvPr/>
        </p:nvSpPr>
        <p:spPr>
          <a:xfrm>
            <a:off x="516604" y="1984139"/>
            <a:ext cx="4052306" cy="399112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238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транспортних засобів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238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операційних служб аеропорту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23850" indent="-107950">
              <a:spcBef>
                <a:spcPct val="20000"/>
              </a:spcBef>
              <a:buFont typeface="Arial"/>
              <a:buChar char="•"/>
            </a:pP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з </a:t>
            </a: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авіоніки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238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</a:t>
            </a: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авіамеханік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238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з експлуатації порту та термінала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238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залізничного транспорту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23850" indent="-107950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Технік-електроенергетик рейкового транспорту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238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Автомобільний електромеханік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 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238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Водій механік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 </a:t>
            </a:r>
          </a:p>
          <a:p>
            <a:pPr marL="3238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Автомаляр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</a:p>
          <a:p>
            <a:pPr marL="3238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Мотомеханік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 </a:t>
            </a:r>
          </a:p>
          <a:p>
            <a:pPr marL="3238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Механік транспортних засобів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 </a:t>
            </a:r>
          </a:p>
          <a:p>
            <a:pPr marL="323850" indent="-107950">
              <a:spcBef>
                <a:spcPct val="20000"/>
              </a:spcBef>
              <a:buFont typeface="Arial"/>
              <a:buChar char="•"/>
            </a:pP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Авторихтувальник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0367E838-03AF-43CB-9835-0D0906E394BB}"/>
              </a:ext>
            </a:extLst>
          </p:cNvPr>
          <p:cNvSpPr/>
          <p:nvPr/>
        </p:nvSpPr>
        <p:spPr>
          <a:xfrm>
            <a:off x="4568910" y="1984139"/>
            <a:ext cx="4337584" cy="399112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342900" indent="-107950">
              <a:lnSpc>
                <a:spcPct val="114999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Технік-будівельник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107950">
              <a:lnSpc>
                <a:spcPct val="114999"/>
              </a:lnSpc>
              <a:buFont typeface="Arial,Sans-Serif"/>
              <a:buChar char="•"/>
            </a:pPr>
            <a:r>
              <a:rPr lang="uk-UA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Технік з реконструкції архітектурних елементів</a:t>
            </a:r>
          </a:p>
          <a:p>
            <a:pPr marL="342900" indent="-107950">
              <a:lnSpc>
                <a:spcPct val="114999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санітарної інженерії</a:t>
            </a:r>
            <a:r>
              <a:rPr lang="pl-PL" sz="1400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107950">
              <a:lnSpc>
                <a:spcPct val="114999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будівництва доріг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  <a:p>
            <a:pPr marL="342900" indent="-107950">
              <a:lnSpc>
                <a:spcPct val="114999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ремонтних робіт у будівництві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107950">
              <a:lnSpc>
                <a:spcPct val="114999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Технік-геодезист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107950">
              <a:lnSpc>
                <a:spcPct val="114999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приладів і систем відновлювальної енергетики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107950">
              <a:lnSpc>
                <a:spcPct val="114999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Технік-технолог деревообробки</a:t>
            </a:r>
            <a:endParaRPr lang="pl-PL" sz="8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342900" indent="-107950">
              <a:lnSpc>
                <a:spcPct val="114999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Монтажник будівельно-оздоблювальних робіт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  <a:endParaRPr lang="pl-PL" dirty="0">
              <a:solidFill>
                <a:schemeClr val="tx1"/>
              </a:solidFill>
            </a:endParaRPr>
          </a:p>
          <a:p>
            <a:pPr marL="342900" indent="-107950">
              <a:lnSpc>
                <a:spcPct val="114999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cs typeface="Calibri"/>
              </a:rPr>
              <a:t>Монтажник сантехнічних мереж та установок </a:t>
            </a:r>
            <a:r>
              <a:rPr lang="pl-PL" sz="1400" b="1" dirty="0">
                <a:solidFill>
                  <a:schemeClr val="tx1"/>
                </a:solidFill>
                <a:cs typeface="Calibri"/>
              </a:rPr>
              <a:t>– </a:t>
            </a:r>
            <a:r>
              <a:rPr lang="uk-UA" sz="1400" b="1" dirty="0">
                <a:solidFill>
                  <a:schemeClr val="tx1"/>
                </a:solidFill>
                <a:cs typeface="Calibri"/>
              </a:rPr>
              <a:t>ГШ </a:t>
            </a:r>
            <a:r>
              <a:rPr lang="pl-PL" sz="1400" b="1" dirty="0">
                <a:solidFill>
                  <a:schemeClr val="tx1"/>
                </a:solidFill>
                <a:cs typeface="Calibri"/>
              </a:rPr>
              <a:t>I</a:t>
            </a:r>
          </a:p>
          <a:p>
            <a:pPr marL="342900" indent="-107950">
              <a:lnSpc>
                <a:spcPct val="114999"/>
              </a:lnSpc>
              <a:buFont typeface="Arial,Sans-Serif"/>
              <a:buChar char="•"/>
            </a:pPr>
            <a:endParaRPr lang="pl-PL" sz="1400" b="1" dirty="0">
              <a:solidFill>
                <a:schemeClr val="tx1"/>
              </a:solidFill>
              <a:cs typeface="Calibri"/>
            </a:endParaRPr>
          </a:p>
          <a:p>
            <a:pPr marL="342900" indent="-107950">
              <a:lnSpc>
                <a:spcPct val="114999"/>
              </a:lnSpc>
              <a:buFont typeface="Arial,Sans-Serif"/>
              <a:buChar char="•"/>
            </a:pPr>
            <a:endParaRPr lang="pl-PL" sz="14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1" name="Prostokąt 1"/>
          <p:cNvSpPr>
            <a:spLocks noChangeArrowheads="1"/>
          </p:cNvSpPr>
          <p:nvPr/>
        </p:nvSpPr>
        <p:spPr bwMode="auto">
          <a:xfrm>
            <a:off x="4809153" y="1399689"/>
            <a:ext cx="3438957" cy="59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buNone/>
              <a:defRPr/>
            </a:pPr>
            <a:r>
              <a:rPr lang="uk-UA" altLang="pl-PL" sz="1800" b="1" dirty="0"/>
              <a:t>Будівництво</a:t>
            </a:r>
            <a:r>
              <a:rPr lang="pl-PL" altLang="pl-PL" sz="1800" b="1" dirty="0"/>
              <a:t>, </a:t>
            </a:r>
            <a:endParaRPr lang="uk-UA" altLang="pl-PL" sz="18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uk-UA" altLang="pl-PL" sz="1800" b="1" dirty="0"/>
              <a:t>Будівництво доріг </a:t>
            </a:r>
            <a:r>
              <a:rPr lang="pl-PL" altLang="pl-PL" sz="1800" b="1" dirty="0"/>
              <a:t>(10)</a:t>
            </a:r>
          </a:p>
        </p:txBody>
      </p:sp>
      <p:pic>
        <p:nvPicPr>
          <p:cNvPr id="14" name="Obraz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595" y="1189018"/>
            <a:ext cx="967601" cy="860314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612FFD0F-2DFE-4011-9F1F-EAA5C40D5984}"/>
              </a:ext>
            </a:extLst>
          </p:cNvPr>
          <p:cNvSpPr txBox="1"/>
          <p:nvPr/>
        </p:nvSpPr>
        <p:spPr>
          <a:xfrm>
            <a:off x="421470" y="6166189"/>
            <a:ext cx="63712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i="1" dirty="0"/>
              <a:t>* [</a:t>
            </a:r>
            <a:r>
              <a:rPr lang="uk-UA" sz="1400" i="1" dirty="0"/>
              <a:t>пол. </a:t>
            </a:r>
            <a:r>
              <a:rPr lang="pl-PL" sz="1400" i="1" dirty="0"/>
              <a:t>szkoły zawodowe]</a:t>
            </a:r>
          </a:p>
          <a:p>
            <a:r>
              <a:rPr lang="uk-UA" sz="1400" i="1" dirty="0"/>
              <a:t>ГШ </a:t>
            </a:r>
            <a:r>
              <a:rPr lang="pl-PL" sz="1400" i="1" dirty="0"/>
              <a:t>I – </a:t>
            </a:r>
            <a:r>
              <a:rPr lang="uk-UA" sz="1400" i="1" dirty="0"/>
              <a:t>навчання відбувається у галузевій школі І рівня</a:t>
            </a:r>
            <a:endParaRPr lang="pl-PL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565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89453" y="195155"/>
            <a:ext cx="89646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uk-UA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Професії, за якими навчають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uk-UA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у варшавських професійних школах (училищах)* </a:t>
            </a:r>
            <a:r>
              <a:rPr lang="pl-PL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 </a:t>
            </a:r>
          </a:p>
          <a:p>
            <a:pPr algn="ctr">
              <a:spcBef>
                <a:spcPct val="0"/>
              </a:spcBef>
              <a:buClrTx/>
              <a:buNone/>
            </a:pPr>
            <a:r>
              <a:rPr lang="pl-PL" altLang="pl-PL" sz="2800" b="1" dirty="0">
                <a:solidFill>
                  <a:schemeClr val="tx2"/>
                </a:solidFill>
                <a:latin typeface="+mj-lt"/>
              </a:rPr>
              <a:t> </a:t>
            </a:r>
            <a:endParaRPr lang="pl-PL" altLang="pl-PL" sz="2800" b="1" dirty="0">
              <a:solidFill>
                <a:schemeClr val="tx2"/>
              </a:solidFill>
              <a:latin typeface="+mj-lt"/>
              <a:cs typeface="Calibri Light"/>
            </a:endParaRPr>
          </a:p>
        </p:txBody>
      </p:sp>
      <p:sp>
        <p:nvSpPr>
          <p:cNvPr id="22533" name="Prostokąt 1"/>
          <p:cNvSpPr>
            <a:spLocks noChangeArrowheads="1"/>
          </p:cNvSpPr>
          <p:nvPr/>
        </p:nvSpPr>
        <p:spPr bwMode="auto">
          <a:xfrm>
            <a:off x="354903" y="1289002"/>
            <a:ext cx="3780050" cy="31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buNone/>
              <a:defRPr/>
            </a:pPr>
            <a:r>
              <a:rPr lang="uk-UA" altLang="pl-PL" sz="1800" b="1" dirty="0">
                <a:latin typeface="Calibri"/>
                <a:cs typeface="Calibri"/>
              </a:rPr>
              <a:t>Нові технології</a:t>
            </a:r>
            <a:r>
              <a:rPr lang="pl-PL" altLang="pl-PL" sz="1800" b="1" dirty="0">
                <a:latin typeface="Calibri"/>
                <a:cs typeface="Calibri"/>
              </a:rPr>
              <a:t>  (18)</a:t>
            </a:r>
            <a:endParaRPr lang="pl-PL" dirty="0">
              <a:cs typeface="Calibri"/>
            </a:endParaRPr>
          </a:p>
        </p:txBody>
      </p:sp>
      <p:pic>
        <p:nvPicPr>
          <p:cNvPr id="9" name="Obraz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652" y="1094200"/>
            <a:ext cx="899877" cy="819067"/>
          </a:xfrm>
          <a:prstGeom prst="rect">
            <a:avLst/>
          </a:prstGeom>
        </p:spPr>
      </p:pic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26914287-2F4B-4379-A896-FB77AE7CDB88}"/>
              </a:ext>
            </a:extLst>
          </p:cNvPr>
          <p:cNvSpPr/>
          <p:nvPr/>
        </p:nvSpPr>
        <p:spPr>
          <a:xfrm>
            <a:off x="437091" y="1721881"/>
            <a:ext cx="3951110" cy="468179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</a:t>
            </a: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автоматик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Електротехнік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Технік-електрик 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Технік-енергетик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</a:t>
            </a: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інформатик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Технік-програміст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</a:t>
            </a: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мехатронік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</a:t>
            </a: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телеінформатик</a:t>
            </a:r>
            <a:endParaRPr lang="en-US" sz="1400" dirty="0">
              <a:ea typeface="+mn-lt"/>
              <a:cs typeface="+mn-lt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телекомунікацій </a:t>
            </a:r>
            <a:endParaRPr lang="en-US" sz="1400" dirty="0">
              <a:ea typeface="+mn-lt"/>
              <a:cs typeface="+mn-lt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широкосмугового </a:t>
            </a: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електрозв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’</a:t>
            </a: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язку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телекомунікаційних мереж і пристроїв</a:t>
            </a:r>
            <a:endParaRPr lang="pl-PL" dirty="0">
              <a:solidFill>
                <a:schemeClr val="tx1"/>
              </a:solidFill>
              <a:cs typeface="Calibri" panose="020F0502020204030204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вантажопідйомних пристроїв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холодильного обладнання та кондиціонування </a:t>
            </a: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Автоматизатор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Електронік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Електрик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Мехатронік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  <a:endParaRPr lang="pl-PL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3210" indent="-109855">
              <a:lnSpc>
                <a:spcPct val="80000"/>
              </a:lnSpc>
              <a:spcBef>
                <a:spcPct val="20000"/>
              </a:spcBef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Монтажник мереж та телекомунікаційних пристроїв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 </a:t>
            </a:r>
            <a:endParaRPr lang="pl-PL" sz="1400" b="1" dirty="0">
              <a:solidFill>
                <a:schemeClr val="tx1"/>
              </a:solidFill>
              <a:cs typeface="Calibri"/>
            </a:endParaRPr>
          </a:p>
          <a:p>
            <a:pPr marL="177800">
              <a:lnSpc>
                <a:spcPct val="80000"/>
              </a:lnSpc>
              <a:spcBef>
                <a:spcPct val="20000"/>
              </a:spcBef>
            </a:pPr>
            <a:endParaRPr lang="pl-PL" sz="14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1118277-80DF-4051-940C-CCCEC46520A5}"/>
              </a:ext>
            </a:extLst>
          </p:cNvPr>
          <p:cNvSpPr/>
          <p:nvPr/>
        </p:nvSpPr>
        <p:spPr>
          <a:xfrm>
            <a:off x="4571649" y="1731288"/>
            <a:ext cx="3979331" cy="468179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107950">
              <a:lnSpc>
                <a:spcPct val="110000"/>
              </a:lnSpc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Технік-аналітик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ландшафтної архітектури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з охорони навколишнього середовища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Технік-садівник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Ветеринарний технік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Технік-оптик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Технік-ортопед</a:t>
            </a:r>
            <a:endParaRPr lang="pl-PL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індустрії моди</a:t>
            </a:r>
            <a:endParaRPr lang="pl-PL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перукарських послуг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Технік-стиліст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Золотар-ювелір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  <a:endParaRPr lang="pl-PL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Перукар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Садівник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 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Столяр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 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Оббивальник меблів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 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177800">
              <a:lnSpc>
                <a:spcPct val="110000"/>
              </a:lnSpc>
            </a:pP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10" name="Prostokąt 1"/>
          <p:cNvSpPr>
            <a:spLocks noChangeArrowheads="1"/>
          </p:cNvSpPr>
          <p:nvPr/>
        </p:nvSpPr>
        <p:spPr bwMode="auto">
          <a:xfrm>
            <a:off x="4482591" y="1301825"/>
            <a:ext cx="378005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buNone/>
              <a:defRPr/>
            </a:pPr>
            <a:r>
              <a:rPr lang="uk-UA" altLang="pl-PL" sz="1800" b="1" dirty="0">
                <a:latin typeface="Calibri"/>
                <a:cs typeface="Calibri"/>
              </a:rPr>
              <a:t>Послуги</a:t>
            </a:r>
            <a:r>
              <a:rPr lang="pl-PL" altLang="pl-PL" sz="1800" b="1" dirty="0">
                <a:latin typeface="Calibri"/>
                <a:cs typeface="Calibri"/>
              </a:rPr>
              <a:t>  (15)</a:t>
            </a:r>
            <a:endParaRPr lang="pl-PL" altLang="pl-PL" sz="1800" b="1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612FFD0F-2DFE-4011-9F1F-EAA5C40D5984}"/>
              </a:ext>
            </a:extLst>
          </p:cNvPr>
          <p:cNvSpPr txBox="1"/>
          <p:nvPr/>
        </p:nvSpPr>
        <p:spPr>
          <a:xfrm>
            <a:off x="354903" y="6354114"/>
            <a:ext cx="692395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sz="1400" i="1" dirty="0">
                <a:solidFill>
                  <a:prstClr val="black"/>
                </a:solidFill>
              </a:rPr>
              <a:t>* [</a:t>
            </a:r>
            <a:r>
              <a:rPr lang="uk-UA" sz="1400" i="1" dirty="0">
                <a:solidFill>
                  <a:prstClr val="black"/>
                </a:solidFill>
              </a:rPr>
              <a:t>пол. </a:t>
            </a:r>
            <a:r>
              <a:rPr lang="pl-PL" sz="1400" i="1" dirty="0">
                <a:solidFill>
                  <a:prstClr val="black"/>
                </a:solidFill>
              </a:rPr>
              <a:t>szkoły zawodowe]</a:t>
            </a:r>
            <a:endParaRPr lang="uk-UA" sz="1400" i="1" dirty="0"/>
          </a:p>
          <a:p>
            <a:r>
              <a:rPr lang="uk-UA" sz="1400" i="1" dirty="0"/>
              <a:t>ГШ </a:t>
            </a:r>
            <a:r>
              <a:rPr lang="pl-PL" sz="1400" i="1" dirty="0"/>
              <a:t>I – </a:t>
            </a:r>
            <a:r>
              <a:rPr lang="uk-UA" sz="1400" i="1" dirty="0"/>
              <a:t>навчання відбувається у галузевій школі І рівня</a:t>
            </a:r>
            <a:endParaRPr lang="pl-PL" sz="1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8089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" y="264729"/>
            <a:ext cx="91335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uk-UA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Професії, за якими навчають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uk-UA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у варшавських професійних школах (училищах)* </a:t>
            </a:r>
            <a:r>
              <a:rPr lang="pl-PL" altLang="pl-PL" sz="2800" b="1" dirty="0">
                <a:solidFill>
                  <a:schemeClr val="tx2"/>
                </a:solidFill>
                <a:latin typeface="Calibri"/>
                <a:cs typeface="Calibri"/>
              </a:rPr>
              <a:t> </a:t>
            </a:r>
            <a:r>
              <a:rPr lang="pl-PL" altLang="pl-PL" sz="2800" b="1" dirty="0">
                <a:solidFill>
                  <a:schemeClr val="tx2"/>
                </a:solidFill>
                <a:latin typeface="+mj-lt"/>
              </a:rPr>
              <a:t> </a:t>
            </a:r>
            <a:endParaRPr lang="pl-PL" altLang="pl-PL" sz="2800" b="1" dirty="0">
              <a:solidFill>
                <a:schemeClr val="tx2"/>
              </a:solidFill>
              <a:latin typeface="+mj-lt"/>
              <a:cs typeface="Calibri Light"/>
            </a:endParaRPr>
          </a:p>
        </p:txBody>
      </p:sp>
      <p:sp>
        <p:nvSpPr>
          <p:cNvPr id="22533" name="Prostokąt 1"/>
          <p:cNvSpPr>
            <a:spLocks noChangeArrowheads="1"/>
          </p:cNvSpPr>
          <p:nvPr/>
        </p:nvSpPr>
        <p:spPr bwMode="auto">
          <a:xfrm>
            <a:off x="283772" y="1610650"/>
            <a:ext cx="4003093" cy="34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buNone/>
              <a:defRPr/>
            </a:pPr>
            <a:r>
              <a:rPr lang="uk-UA" altLang="pl-PL" sz="1800" b="1" dirty="0">
                <a:latin typeface="Calibri"/>
                <a:cs typeface="Calibri"/>
              </a:rPr>
              <a:t>Фотографія</a:t>
            </a:r>
            <a:r>
              <a:rPr lang="pl-PL" altLang="pl-PL" sz="1800" b="1" dirty="0">
                <a:latin typeface="Calibri"/>
                <a:cs typeface="Calibri"/>
              </a:rPr>
              <a:t>, </a:t>
            </a:r>
            <a:r>
              <a:rPr lang="uk-UA" altLang="pl-PL" sz="1800" b="1" dirty="0">
                <a:latin typeface="Calibri"/>
                <a:cs typeface="Calibri"/>
              </a:rPr>
              <a:t>Мультимедіа </a:t>
            </a:r>
            <a:r>
              <a:rPr lang="pl-PL" altLang="pl-PL" sz="2000" b="1" dirty="0">
                <a:latin typeface="Calibri"/>
                <a:cs typeface="Calibri"/>
              </a:rPr>
              <a:t>(9)</a:t>
            </a:r>
            <a:r>
              <a:rPr lang="pl-PL" altLang="pl-PL" sz="1900" b="1" dirty="0">
                <a:latin typeface="Calibri"/>
                <a:cs typeface="Calibri"/>
              </a:rPr>
              <a:t> </a:t>
            </a:r>
            <a:endParaRPr lang="pl-PL" altLang="pl-PL" sz="1900" b="1" dirty="0"/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2FFBCE5E-07BC-4B82-9F71-EB6791C70058}"/>
              </a:ext>
            </a:extLst>
          </p:cNvPr>
          <p:cNvSpPr/>
          <p:nvPr/>
        </p:nvSpPr>
        <p:spPr>
          <a:xfrm>
            <a:off x="421470" y="2147701"/>
            <a:ext cx="3951110" cy="3043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фотографії та мультимедіа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звукозапису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Звукотехнік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друкарських процесів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графічного та цифрового друку</a:t>
            </a:r>
            <a:endParaRPr lang="pl-PL" sz="1400" b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з реклами</a:t>
            </a:r>
            <a:r>
              <a:rPr lang="pl-PL" sz="1400" b="1" i="1" dirty="0">
                <a:solidFill>
                  <a:schemeClr val="tx1"/>
                </a:solidFill>
                <a:ea typeface="+mn-lt"/>
                <a:cs typeface="+mn-lt"/>
              </a:rPr>
              <a:t> </a:t>
            </a: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Технік </a:t>
            </a:r>
            <a:r>
              <a:rPr lang="uk-UA" sz="1400" b="1" dirty="0" err="1">
                <a:solidFill>
                  <a:schemeClr val="tx1"/>
                </a:solidFill>
                <a:ea typeface="+mn-lt"/>
                <a:cs typeface="+mn-lt"/>
              </a:rPr>
              <a:t>книгарства</a:t>
            </a:r>
            <a:endParaRPr lang="pl-PL" sz="1400" b="1" i="1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Фотограф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  <a:endParaRPr lang="pl-PL" sz="1400" dirty="0">
              <a:solidFill>
                <a:schemeClr val="tx1"/>
              </a:solidFill>
              <a:ea typeface="+mn-lt"/>
              <a:cs typeface="+mn-lt"/>
            </a:endParaRPr>
          </a:p>
          <a:p>
            <a:pPr marL="285750" indent="-107950">
              <a:lnSpc>
                <a:spcPct val="110000"/>
              </a:lnSpc>
              <a:buFont typeface="Arial,Sans-Serif"/>
              <a:buChar char="•"/>
            </a:pP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Офсетний друкар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– </a:t>
            </a:r>
            <a:r>
              <a:rPr lang="uk-UA" sz="1400" b="1" dirty="0">
                <a:solidFill>
                  <a:schemeClr val="tx1"/>
                </a:solidFill>
                <a:ea typeface="+mn-lt"/>
                <a:cs typeface="+mn-lt"/>
              </a:rPr>
              <a:t>ГШ </a:t>
            </a:r>
            <a:r>
              <a:rPr lang="pl-PL" sz="1400" b="1" dirty="0">
                <a:solidFill>
                  <a:schemeClr val="tx1"/>
                </a:solidFill>
                <a:ea typeface="+mn-lt"/>
                <a:cs typeface="+mn-lt"/>
              </a:rPr>
              <a:t>I</a:t>
            </a:r>
            <a:endParaRPr lang="en-US" sz="1400" dirty="0">
              <a:solidFill>
                <a:schemeClr val="tx1"/>
              </a:solidFill>
              <a:ea typeface="+mn-lt"/>
              <a:cs typeface="+mn-lt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612FFD0F-2DFE-4011-9F1F-EAA5C40D5984}"/>
              </a:ext>
            </a:extLst>
          </p:cNvPr>
          <p:cNvSpPr txBox="1"/>
          <p:nvPr/>
        </p:nvSpPr>
        <p:spPr>
          <a:xfrm>
            <a:off x="421470" y="6166189"/>
            <a:ext cx="456633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1400" i="1" dirty="0"/>
              <a:t>* [</a:t>
            </a:r>
            <a:r>
              <a:rPr lang="uk-UA" sz="1400" i="1" dirty="0"/>
              <a:t>пол. </a:t>
            </a:r>
            <a:r>
              <a:rPr lang="pl-PL" sz="1400" i="1" dirty="0"/>
              <a:t>szkoły zawodowe]</a:t>
            </a:r>
            <a:endParaRPr lang="uk-UA" sz="1400" i="1" dirty="0"/>
          </a:p>
          <a:p>
            <a:r>
              <a:rPr lang="uk-UA" sz="1400" i="1" dirty="0"/>
              <a:t>ГШ </a:t>
            </a:r>
            <a:r>
              <a:rPr lang="pl-PL" sz="1400" i="1" dirty="0"/>
              <a:t>I – </a:t>
            </a:r>
            <a:r>
              <a:rPr lang="uk-UA" sz="1400" i="1" dirty="0"/>
              <a:t>навчання відбувається у галузевій школі І рівня</a:t>
            </a:r>
            <a:endParaRPr lang="pl-PL" sz="1400" dirty="0">
              <a:cs typeface="Calibri"/>
            </a:endParaRPr>
          </a:p>
        </p:txBody>
      </p:sp>
      <p:pic>
        <p:nvPicPr>
          <p:cNvPr id="1034" name="Picture 10" descr="Mp5, Player, Moview, Music, Sound, Mp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781" y="1973568"/>
            <a:ext cx="4147720" cy="36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936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/>
          </p:cNvSpPr>
          <p:nvPr/>
        </p:nvSpPr>
        <p:spPr>
          <a:xfrm>
            <a:off x="222002" y="1340999"/>
            <a:ext cx="8856984" cy="4536504"/>
          </a:xfrm>
          <a:prstGeom prst="rect">
            <a:avLst/>
          </a:prstGeom>
        </p:spPr>
        <p:txBody>
          <a:bodyPr vert="horz" lIns="90000" tIns="46800" rIns="90000" bIns="4680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kumimoji="0" lang="uk-UA" alt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Іспит,</a:t>
            </a:r>
            <a:r>
              <a:rPr kumimoji="0" lang="uk-UA" altLang="pl-PL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який підтверджує професійні кваліфікації – зовнішній іспит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uk-UA" altLang="pl-PL" sz="2200" dirty="0">
                <a:solidFill>
                  <a:prstClr val="black"/>
                </a:solidFill>
                <a:latin typeface="Calibri"/>
              </a:rPr>
              <a:t>У професіях, за якими навчають у галузевій школі І рівня можна здобути лише одну професійну кваліфікацію</a:t>
            </a:r>
            <a:endParaRPr kumimoji="0" lang="pl-PL" alt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lnSpc>
                <a:spcPct val="160000"/>
              </a:lnSpc>
              <a:buClr>
                <a:prstClr val="black"/>
              </a:buClr>
              <a:buFont typeface="Wingdings" panose="05000000000000000000" pitchFamily="2" charset="2"/>
              <a:buChar char="Ø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uk-UA" altLang="pl-PL" sz="2200" dirty="0">
                <a:solidFill>
                  <a:prstClr val="black"/>
                </a:solidFill>
              </a:rPr>
              <a:t>У професіях, за якими навчають у технікумі можна здобути </a:t>
            </a:r>
            <a:r>
              <a:rPr kumimoji="0" lang="uk-UA" alt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одну, або дві кваліфікації</a:t>
            </a:r>
            <a:endParaRPr kumimoji="0" lang="pl-PL" alt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pl-PL" alt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alt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Після складання іспиту </a:t>
            </a:r>
            <a:r>
              <a:rPr kumimoji="0" lang="uk-UA" altLang="pl-PL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межах однієї кваліфікації </a:t>
            </a:r>
            <a:r>
              <a:rPr kumimoji="0" lang="uk-UA" altLang="pl-PL" sz="2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учен</a:t>
            </a:r>
            <a:r>
              <a:rPr lang="uk-UA" altLang="pl-PL" sz="2200" dirty="0">
                <a:solidFill>
                  <a:prstClr val="black"/>
                </a:solidFill>
                <a:latin typeface="Calibri"/>
              </a:rPr>
              <a:t>ь отримає свідоцтво про присвоєння професійної кваліфікації</a:t>
            </a:r>
            <a:endParaRPr kumimoji="0" lang="pl-PL" alt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uk-UA" alt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Після зарахування всіх кваліфікацій необхідних</a:t>
            </a:r>
            <a:r>
              <a:rPr kumimoji="0" lang="uk-UA" altLang="pl-PL" sz="2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для даної професії, </a:t>
            </a:r>
            <a:r>
              <a:rPr kumimoji="0" lang="uk-UA" altLang="pl-P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він отримає професійний диплом</a:t>
            </a:r>
            <a:endParaRPr kumimoji="0" lang="pl-PL" altLang="pl-P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endParaRPr kumimoji="0" lang="pl-PL" alt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8925" y="294605"/>
            <a:ext cx="8352566" cy="926976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rgbClr val="17375E"/>
                </a:solidFill>
                <a:latin typeface="Calibri" panose="020F0502020204030204" pitchFamily="34" charset="0"/>
              </a:rPr>
              <a:t>Іспит, який підтверджує професійні кваліфікації</a:t>
            </a:r>
            <a:r>
              <a:rPr lang="pl-PL" sz="2800" b="1" dirty="0">
                <a:solidFill>
                  <a:srgbClr val="17375E"/>
                </a:solidFill>
                <a:latin typeface="Calibri" panose="020F0502020204030204" pitchFamily="34" charset="0"/>
              </a:rPr>
              <a:t> 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094655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49696" y="267544"/>
            <a:ext cx="9099273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altLang="pl-PL" sz="2800" b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Планування освітнього шляху</a:t>
            </a:r>
            <a:endParaRPr lang="pl-PL" altLang="pl-PL" sz="2800" b="1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849749" y="1860116"/>
            <a:ext cx="4176514" cy="22468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eaLnBrk="1" hangingPunct="1">
              <a:buNone/>
            </a:pPr>
            <a:r>
              <a:rPr lang="uk-UA" altLang="pl-PL" sz="2800" dirty="0"/>
              <a:t>Планування майбутнього дитини - 4 </a:t>
            </a:r>
            <a:r>
              <a:rPr lang="uk-UA" altLang="pl-PL" sz="2800" dirty="0" err="1"/>
              <a:t>обов</a:t>
            </a:r>
            <a:r>
              <a:rPr lang="pl-PL" altLang="pl-PL" sz="2800" dirty="0"/>
              <a:t>’</a:t>
            </a:r>
            <a:r>
              <a:rPr lang="uk-UA" altLang="pl-PL" sz="2800" dirty="0" err="1"/>
              <a:t>язкові</a:t>
            </a:r>
            <a:r>
              <a:rPr lang="uk-UA" altLang="pl-PL" sz="2800" dirty="0"/>
              <a:t> етапи</a:t>
            </a:r>
            <a:endParaRPr lang="pl-PL" dirty="0"/>
          </a:p>
        </p:txBody>
      </p:sp>
      <p:pic>
        <p:nvPicPr>
          <p:cNvPr id="1030" name="Picture 6" descr="Globe Trotter, PodrÃ³Å¼nik, Glob, Map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51" r="20943"/>
          <a:stretch/>
        </p:blipFill>
        <p:spPr bwMode="auto">
          <a:xfrm>
            <a:off x="5316826" y="1860220"/>
            <a:ext cx="3480797" cy="3479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Numery, Numerowanie, SzkoÅy, Dla Dziec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6" b="50632"/>
          <a:stretch/>
        </p:blipFill>
        <p:spPr bwMode="auto">
          <a:xfrm>
            <a:off x="1235154" y="4529781"/>
            <a:ext cx="2376264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6962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91613" y="255639"/>
            <a:ext cx="811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Шляхи здобуття освіти за професією фотографа та техніка фотографії і мультимедіа</a:t>
            </a:r>
            <a:endParaRPr lang="pl-PL" dirty="0"/>
          </a:p>
        </p:txBody>
      </p:sp>
      <p:sp>
        <p:nvSpPr>
          <p:cNvPr id="4" name="Prostokąt zaokrąglony 3"/>
          <p:cNvSpPr/>
          <p:nvPr/>
        </p:nvSpPr>
        <p:spPr>
          <a:xfrm>
            <a:off x="294963" y="1920252"/>
            <a:ext cx="2684211" cy="21503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</a:rPr>
              <a:t>5-РІЧНИЙ ТЕХНІКУМ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uk-UA" sz="1200" dirty="0">
                <a:solidFill>
                  <a:schemeClr val="tx1"/>
                </a:solidFill>
              </a:rPr>
              <a:t>Навчання відбувається за фахом «технік фотографії і мультимедіа». Передбачає складання професійних іспитів за кваліфікацією</a:t>
            </a:r>
            <a:r>
              <a:rPr lang="pl-PL" sz="1200" dirty="0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1"/>
                </a:solidFill>
              </a:rPr>
              <a:t>AUD.02. </a:t>
            </a:r>
            <a:r>
              <a:rPr lang="uk-UA" sz="1200" dirty="0">
                <a:solidFill>
                  <a:schemeClr val="tx1"/>
                </a:solidFill>
              </a:rPr>
              <a:t>Запис</a:t>
            </a:r>
            <a:r>
              <a:rPr lang="pl-PL" sz="1200" dirty="0">
                <a:solidFill>
                  <a:schemeClr val="tx1"/>
                </a:solidFill>
              </a:rPr>
              <a:t>, </a:t>
            </a:r>
            <a:r>
              <a:rPr lang="uk-UA" sz="1200" dirty="0">
                <a:solidFill>
                  <a:schemeClr val="tx1"/>
                </a:solidFill>
              </a:rPr>
              <a:t>обробка та публікація зображень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AUD.05. </a:t>
            </a:r>
            <a:r>
              <a:rPr lang="uk-UA" sz="1200" dirty="0">
                <a:solidFill>
                  <a:schemeClr val="tx1"/>
                </a:solidFill>
              </a:rPr>
              <a:t>Реалізація графічних та мультимедійних проектів 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2625209" y="1059964"/>
            <a:ext cx="3923073" cy="53286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1400" b="1" dirty="0">
                <a:solidFill>
                  <a:schemeClr val="tx1"/>
                </a:solidFill>
              </a:rPr>
              <a:t>Восьмирічна базова школа</a:t>
            </a:r>
            <a:endParaRPr lang="pl-PL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205313" y="1920252"/>
            <a:ext cx="2684211" cy="1580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</a:rPr>
              <a:t>3-РІЧНА ГАЛУЗЕВА ШКОЛА І РІВНЯ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uk-UA" sz="1200" dirty="0">
                <a:solidFill>
                  <a:schemeClr val="tx1"/>
                </a:solidFill>
              </a:rPr>
              <a:t>Кваліфікація</a:t>
            </a:r>
            <a:r>
              <a:rPr lang="pl-PL" sz="1200" dirty="0">
                <a:solidFill>
                  <a:schemeClr val="tx1"/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1"/>
                </a:solidFill>
              </a:rPr>
              <a:t>AUD.02. </a:t>
            </a:r>
            <a:r>
              <a:rPr lang="uk-UA" sz="1200" dirty="0">
                <a:solidFill>
                  <a:schemeClr val="tx1"/>
                </a:solidFill>
              </a:rPr>
              <a:t>Запис</a:t>
            </a:r>
            <a:r>
              <a:rPr lang="pl-PL" sz="1200" dirty="0">
                <a:solidFill>
                  <a:schemeClr val="tx1"/>
                </a:solidFill>
              </a:rPr>
              <a:t>, </a:t>
            </a:r>
            <a:r>
              <a:rPr lang="uk-UA" sz="1200" dirty="0">
                <a:solidFill>
                  <a:schemeClr val="tx1"/>
                </a:solidFill>
              </a:rPr>
              <a:t>обробка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i </a:t>
            </a:r>
            <a:r>
              <a:rPr lang="uk-UA" sz="1200" dirty="0">
                <a:solidFill>
                  <a:schemeClr val="tx1"/>
                </a:solidFill>
              </a:rPr>
              <a:t>публікація зображень та складання професійного іспиту за цією кваліфікацією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0" name="Prostokąt zaokrąglony 9"/>
          <p:cNvSpPr/>
          <p:nvPr/>
        </p:nvSpPr>
        <p:spPr>
          <a:xfrm>
            <a:off x="6115663" y="1920251"/>
            <a:ext cx="2684211" cy="1580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</a:rPr>
              <a:t>3-РІЧНА ГАЛУЗЕВА ШКОЛА І РІВНЯ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uk-UA" sz="1200" dirty="0">
                <a:solidFill>
                  <a:schemeClr val="tx1"/>
                </a:solidFill>
              </a:rPr>
              <a:t>Кваліфікація</a:t>
            </a:r>
            <a:r>
              <a:rPr lang="pl-PL" sz="1200" dirty="0">
                <a:solidFill>
                  <a:schemeClr val="tx1"/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1"/>
                </a:solidFill>
              </a:rPr>
              <a:t>AUD.02. </a:t>
            </a:r>
            <a:r>
              <a:rPr lang="uk-UA" sz="1200" dirty="0">
                <a:solidFill>
                  <a:schemeClr val="tx1"/>
                </a:solidFill>
              </a:rPr>
              <a:t>Запис</a:t>
            </a:r>
            <a:r>
              <a:rPr lang="pl-PL" sz="1200" dirty="0">
                <a:solidFill>
                  <a:schemeClr val="tx1"/>
                </a:solidFill>
              </a:rPr>
              <a:t>, </a:t>
            </a:r>
            <a:r>
              <a:rPr lang="uk-UA" sz="1200" dirty="0">
                <a:solidFill>
                  <a:schemeClr val="tx1"/>
                </a:solidFill>
              </a:rPr>
              <a:t>обробка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i </a:t>
            </a:r>
            <a:r>
              <a:rPr lang="uk-UA" sz="1200" dirty="0">
                <a:solidFill>
                  <a:schemeClr val="tx1"/>
                </a:solidFill>
              </a:rPr>
              <a:t>публікація зображень та складання професійного іспиту за цією кваліфікацією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1" name="Prostokąt zaokrąglony 10"/>
          <p:cNvSpPr/>
          <p:nvPr/>
        </p:nvSpPr>
        <p:spPr>
          <a:xfrm>
            <a:off x="3215142" y="3763800"/>
            <a:ext cx="2684211" cy="1580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</a:rPr>
              <a:t>2-РІЧНА ГАЛУЗЕВА ШКОЛА ІІ РІВНЯ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uk-UA" sz="1200" dirty="0">
                <a:solidFill>
                  <a:schemeClr val="tx1"/>
                </a:solidFill>
              </a:rPr>
              <a:t>Кваліфікація</a:t>
            </a:r>
            <a:r>
              <a:rPr lang="pl-PL" sz="1200" dirty="0">
                <a:solidFill>
                  <a:schemeClr val="tx1"/>
                </a:solidFill>
              </a:rPr>
              <a:t>: </a:t>
            </a:r>
          </a:p>
          <a:p>
            <a:r>
              <a:rPr lang="pl-PL" sz="1200" dirty="0">
                <a:solidFill>
                  <a:schemeClr val="tx1"/>
                </a:solidFill>
              </a:rPr>
              <a:t>AUD.05. </a:t>
            </a:r>
            <a:r>
              <a:rPr lang="uk-UA" sz="1200" dirty="0">
                <a:solidFill>
                  <a:schemeClr val="tx1"/>
                </a:solidFill>
              </a:rPr>
              <a:t>Реалізація графічних і мультимедійних проектів та складання професійного іспиту за цією кваліфікацією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2" name="Prostokąt zaokrąglony 11"/>
          <p:cNvSpPr/>
          <p:nvPr/>
        </p:nvSpPr>
        <p:spPr>
          <a:xfrm>
            <a:off x="6135321" y="3763799"/>
            <a:ext cx="2684211" cy="1580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200" b="1" dirty="0">
                <a:solidFill>
                  <a:schemeClr val="tx1"/>
                </a:solidFill>
              </a:rPr>
              <a:t>ФАХОВИЙ ПРОФЕСІЙНИЙ КУРС</a:t>
            </a:r>
            <a:endParaRPr lang="pl-PL" sz="1200" dirty="0">
              <a:solidFill>
                <a:schemeClr val="tx1"/>
              </a:solidFill>
            </a:endParaRPr>
          </a:p>
          <a:p>
            <a:r>
              <a:rPr lang="uk-UA" sz="1200" dirty="0">
                <a:solidFill>
                  <a:schemeClr val="tx1"/>
                </a:solidFill>
              </a:rPr>
              <a:t>В межах кваліфікації</a:t>
            </a:r>
            <a:r>
              <a:rPr lang="pl-PL" sz="1200" dirty="0">
                <a:solidFill>
                  <a:schemeClr val="tx1"/>
                </a:solidFill>
              </a:rPr>
              <a:t>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tx1"/>
                </a:solidFill>
              </a:rPr>
              <a:t>AUD.05. </a:t>
            </a:r>
            <a:r>
              <a:rPr lang="uk-UA" sz="1200" dirty="0">
                <a:solidFill>
                  <a:schemeClr val="tx1"/>
                </a:solidFill>
              </a:rPr>
              <a:t>Реалізація графічних і мультимедійних проектів та складання професійного іспиту за цією кваліфікацією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6135321" y="5518938"/>
            <a:ext cx="2684211" cy="8819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tx1"/>
                </a:solidFill>
              </a:rPr>
              <a:t>ПЛЮС</a:t>
            </a:r>
          </a:p>
          <a:p>
            <a:r>
              <a:rPr lang="uk-UA" sz="1200" dirty="0">
                <a:solidFill>
                  <a:schemeClr val="tx1"/>
                </a:solidFill>
              </a:rPr>
              <a:t>Старша школа, яка дає середню, або середню галузеву освіту</a:t>
            </a:r>
            <a:endParaRPr lang="pl-PL" sz="1200" dirty="0">
              <a:solidFill>
                <a:schemeClr val="tx1"/>
              </a:solidFill>
            </a:endParaRPr>
          </a:p>
        </p:txBody>
      </p:sp>
      <p:sp>
        <p:nvSpPr>
          <p:cNvPr id="14" name="Prostokąt 3"/>
          <p:cNvSpPr>
            <a:spLocks noChangeArrowheads="1"/>
          </p:cNvSpPr>
          <p:nvPr/>
        </p:nvSpPr>
        <p:spPr bwMode="auto">
          <a:xfrm>
            <a:off x="252498" y="6503232"/>
            <a:ext cx="4447628" cy="24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 defTabSz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None/>
              <a:defRPr/>
            </a:pPr>
            <a:r>
              <a:rPr kumimoji="0" lang="uk-UA" altLang="pl-PL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Джерело</a:t>
            </a:r>
            <a:r>
              <a:rPr kumimoji="0" lang="pl-PL" altLang="pl-PL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: „</a:t>
            </a:r>
            <a:r>
              <a:rPr lang="uk-UA" altLang="pl-PL" sz="1200" i="1" dirty="0">
                <a:latin typeface="Arial"/>
                <a:cs typeface="Arial"/>
              </a:rPr>
              <a:t>Довідник професій галузевої освіти</a:t>
            </a:r>
            <a:r>
              <a:rPr lang="pl-PL" altLang="pl-PL" sz="1200" i="1" dirty="0">
                <a:latin typeface="Arial"/>
                <a:cs typeface="Arial"/>
              </a:rPr>
              <a:t>”, ORE 2020</a:t>
            </a:r>
            <a:r>
              <a:rPr lang="pl-PL" altLang="pl-PL" sz="1100" i="1" dirty="0">
                <a:latin typeface="Arial"/>
                <a:cs typeface="Arial"/>
              </a:rPr>
              <a:t> </a:t>
            </a:r>
            <a:endParaRPr kumimoji="0" lang="pl-PL" altLang="pl-PL" sz="11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8" name="Strzałka w prawo z wcięciem 17"/>
          <p:cNvSpPr/>
          <p:nvPr/>
        </p:nvSpPr>
        <p:spPr>
          <a:xfrm rot="5400000">
            <a:off x="4232624" y="1678618"/>
            <a:ext cx="515724" cy="18269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19" name="Strzałka w prawo z wcięciem 18"/>
          <p:cNvSpPr/>
          <p:nvPr/>
        </p:nvSpPr>
        <p:spPr>
          <a:xfrm rot="5400000">
            <a:off x="4232617" y="3540700"/>
            <a:ext cx="515724" cy="18269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20" name="Strzałka w prawo z wcięciem 19"/>
          <p:cNvSpPr/>
          <p:nvPr/>
        </p:nvSpPr>
        <p:spPr>
          <a:xfrm rot="5400000">
            <a:off x="7256838" y="3540454"/>
            <a:ext cx="515724" cy="18269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21" name="Strzałka w prawo z wcięciem 20"/>
          <p:cNvSpPr/>
          <p:nvPr/>
        </p:nvSpPr>
        <p:spPr>
          <a:xfrm rot="3583621">
            <a:off x="6324483" y="1658596"/>
            <a:ext cx="515724" cy="182691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a:endParaRPr>
          </a:p>
        </p:txBody>
      </p:sp>
      <p:sp>
        <p:nvSpPr>
          <p:cNvPr id="22" name="Strzałka w prawo z wcięciem 21"/>
          <p:cNvSpPr/>
          <p:nvPr/>
        </p:nvSpPr>
        <p:spPr>
          <a:xfrm rot="7625033">
            <a:off x="2251676" y="1679060"/>
            <a:ext cx="566331" cy="181806"/>
          </a:xfrm>
          <a:prstGeom prst="notch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26440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4645744" y="508306"/>
            <a:ext cx="3991896" cy="327711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/>
          <p:cNvSpPr txBox="1"/>
          <p:nvPr/>
        </p:nvSpPr>
        <p:spPr>
          <a:xfrm>
            <a:off x="4858352" y="860751"/>
            <a:ext cx="3627311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sz="1600" dirty="0"/>
              <a:t>Довідник містить детальний опис </a:t>
            </a:r>
            <a:r>
              <a:rPr lang="pl-PL" sz="1600" dirty="0"/>
              <a:t>219 </a:t>
            </a:r>
            <a:r>
              <a:rPr lang="uk-UA" sz="1600" dirty="0"/>
              <a:t>професій</a:t>
            </a:r>
            <a:r>
              <a:rPr lang="pl-PL" sz="1600" dirty="0"/>
              <a:t>, </a:t>
            </a:r>
            <a:r>
              <a:rPr lang="uk-UA" sz="1600" dirty="0"/>
              <a:t>поділених на</a:t>
            </a:r>
            <a:r>
              <a:rPr lang="pl-PL" sz="1600" dirty="0"/>
              <a:t> 32 </a:t>
            </a:r>
            <a:r>
              <a:rPr lang="uk-UA" sz="1600" dirty="0"/>
              <a:t>галузі</a:t>
            </a:r>
            <a:r>
              <a:rPr lang="pl-PL" sz="1600" dirty="0"/>
              <a:t>.</a:t>
            </a:r>
          </a:p>
          <a:p>
            <a:endParaRPr lang="pl-PL" sz="1600" dirty="0"/>
          </a:p>
          <a:p>
            <a:r>
              <a:rPr lang="uk-UA" sz="1600" dirty="0"/>
              <a:t>Довідник підготовлено у електронній формі, він доступний за посиланням</a:t>
            </a:r>
            <a:r>
              <a:rPr lang="pl-PL" sz="1600" dirty="0"/>
              <a:t>:</a:t>
            </a:r>
            <a:endParaRPr lang="pl-PL" dirty="0"/>
          </a:p>
          <a:p>
            <a:endParaRPr lang="pl-PL" dirty="0">
              <a:hlinkClick r:id="rId2"/>
            </a:endParaRPr>
          </a:p>
          <a:p>
            <a:r>
              <a:rPr lang="pl-PL" sz="1400" dirty="0">
                <a:hlinkClick r:id="rId2"/>
              </a:rPr>
              <a:t>https://www.ore.edu.pl/2020/12/informator-o-zawodach-szkolnictwa-branzowego/</a:t>
            </a:r>
            <a:endParaRPr lang="pl-PL" sz="1400" dirty="0"/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/>
          <a:srcRect l="27865" t="17700" r="48764" b="23586"/>
          <a:stretch/>
        </p:blipFill>
        <p:spPr>
          <a:xfrm>
            <a:off x="479849" y="508306"/>
            <a:ext cx="3836513" cy="5421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9827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>
                <a16:creationId xmlns:a16="http://schemas.microsoft.com/office/drawing/2014/main" id="{82121C20-AFE4-412D-AD9D-7BA01CF0974B}"/>
              </a:ext>
            </a:extLst>
          </p:cNvPr>
          <p:cNvSpPr txBox="1"/>
          <p:nvPr/>
        </p:nvSpPr>
        <p:spPr>
          <a:xfrm>
            <a:off x="4842128" y="645532"/>
            <a:ext cx="3599127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uk-UA" sz="1600" dirty="0">
                <a:ea typeface="+mn-lt"/>
                <a:cs typeface="+mn-lt"/>
              </a:rPr>
              <a:t>У довіднику розміщено короткий опис професій та перелік варшавських базових шкіл</a:t>
            </a:r>
            <a:r>
              <a:rPr lang="pl-PL" sz="1600" dirty="0">
                <a:ea typeface="+mn-lt"/>
                <a:cs typeface="+mn-lt"/>
              </a:rPr>
              <a:t>.</a:t>
            </a:r>
            <a:endParaRPr lang="pl-PL" dirty="0"/>
          </a:p>
          <a:p>
            <a:endParaRPr lang="pl-PL" sz="1600" dirty="0"/>
          </a:p>
          <a:p>
            <a:r>
              <a:rPr lang="uk-UA" sz="1600" dirty="0"/>
              <a:t>Довідник підготовлено у електронній формі, він доступний за посиланням</a:t>
            </a:r>
            <a:r>
              <a:rPr lang="pl-PL" sz="1600" dirty="0"/>
              <a:t>:</a:t>
            </a:r>
            <a:endParaRPr lang="pl-PL" sz="1600" dirty="0">
              <a:cs typeface="Calibri"/>
            </a:endParaRPr>
          </a:p>
          <a:p>
            <a:endParaRPr lang="pl-PL" dirty="0">
              <a:hlinkClick r:id="rId2"/>
            </a:endParaRPr>
          </a:p>
          <a:p>
            <a:r>
              <a:rPr lang="pl-PL" sz="1400" dirty="0">
                <a:ea typeface="+mn-lt"/>
                <a:cs typeface="+mn-lt"/>
                <a:hlinkClick r:id="rId3"/>
              </a:rPr>
              <a:t>https://edukacja.um.warszawa.pl/-/-wybierz-szkole-dla-siebie-informator-o-warszawskich-szkolach-ponadpodstawowych-na-rok-szkolny-2021-2022</a:t>
            </a:r>
            <a:endParaRPr lang="pl-PL" sz="1400" dirty="0">
              <a:ea typeface="+mn-lt"/>
              <a:cs typeface="+mn-lt"/>
            </a:endParaRPr>
          </a:p>
          <a:p>
            <a:endParaRPr lang="pl-PL" sz="1400" dirty="0">
              <a:cs typeface="Calibri" panose="020F0502020204030204"/>
            </a:endParaRPr>
          </a:p>
          <a:p>
            <a:endParaRPr lang="pl-PL" sz="1600" dirty="0">
              <a:cs typeface="Calibri" panose="020F0502020204030204"/>
            </a:endParaRPr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3C91F18-59F2-C4E5-05A6-A0039B06F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54" y="748145"/>
            <a:ext cx="3926147" cy="540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07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/>
          </p:cNvSpPr>
          <p:nvPr/>
        </p:nvSpPr>
        <p:spPr>
          <a:xfrm>
            <a:off x="330618" y="2578793"/>
            <a:ext cx="4122812" cy="38093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lIns="91440" tIns="45720" rIns="91440" bIns="4572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kumimoji="0" lang="pl-PL" alt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r>
              <a:rPr kumimoji="0" lang="uk-UA" altLang="pl-PL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Мехатронний</a:t>
            </a:r>
            <a:r>
              <a:rPr kumimoji="0" lang="uk-UA" alt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технікум </a:t>
            </a:r>
            <a:r>
              <a:rPr lang="uk-UA" altLang="pl-PL" sz="1300" b="1" dirty="0">
                <a:solidFill>
                  <a:srgbClr val="1F497D"/>
                </a:solidFill>
                <a:latin typeface="Calibri"/>
              </a:rPr>
              <a:t>№</a:t>
            </a:r>
            <a:r>
              <a:rPr kumimoji="0" lang="pl-PL" alt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 w </a:t>
            </a:r>
            <a:r>
              <a:rPr lang="uk-UA" altLang="pl-PL" sz="1300" b="1" dirty="0">
                <a:solidFill>
                  <a:srgbClr val="1F497D"/>
                </a:solidFill>
                <a:latin typeface="Calibri"/>
              </a:rPr>
              <a:t>Комплекс середньо-технічних шкіл </a:t>
            </a:r>
            <a:r>
              <a:rPr lang="pl-PL" altLang="pl-PL" sz="1300" b="1" dirty="0">
                <a:solidFill>
                  <a:srgbClr val="1F497D"/>
                </a:solidFill>
                <a:latin typeface="Calibri"/>
              </a:rPr>
              <a:t>[</a:t>
            </a:r>
            <a:r>
              <a:rPr lang="uk-UA" altLang="pl-PL" sz="1300" b="1" dirty="0">
                <a:solidFill>
                  <a:srgbClr val="1F497D"/>
                </a:solidFill>
                <a:latin typeface="Calibri"/>
              </a:rPr>
              <a:t>пол. </a:t>
            </a:r>
            <a:r>
              <a:rPr lang="pl-PL" altLang="pl-PL" sz="1300" b="1" dirty="0">
                <a:solidFill>
                  <a:srgbClr val="1F497D"/>
                </a:solidFill>
              </a:rPr>
              <a:t>Zslit]</a:t>
            </a:r>
            <a:r>
              <a:rPr lang="uk-UA" altLang="pl-PL" sz="1300" b="1" dirty="0">
                <a:solidFill>
                  <a:srgbClr val="1F497D"/>
                </a:solidFill>
                <a:latin typeface="Calibri"/>
              </a:rPr>
              <a:t> </a:t>
            </a:r>
            <a:r>
              <a:rPr kumimoji="0" lang="uk-UA" alt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№</a:t>
            </a:r>
            <a:r>
              <a:rPr kumimoji="0" lang="pl-PL" alt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sz="1300" b="1" dirty="0">
                <a:solidFill>
                  <a:srgbClr val="1F497D"/>
                </a:solidFill>
                <a:latin typeface="Calibri"/>
                <a:cs typeface="Calibri"/>
              </a:rPr>
              <a:t>2. </a:t>
            </a:r>
            <a:r>
              <a:rPr lang="uk-UA" sz="1300" b="1" dirty="0">
                <a:solidFill>
                  <a:srgbClr val="1F497D"/>
                </a:solidFill>
                <a:ea typeface="+mn-lt"/>
                <a:cs typeface="+mn-lt"/>
              </a:rPr>
              <a:t>Авіаційний технікум №9 ім. Героїв </a:t>
            </a:r>
            <a:r>
              <a:rPr lang="uk-UA" sz="1300" b="1" dirty="0" err="1">
                <a:solidFill>
                  <a:srgbClr val="1F497D"/>
                </a:solidFill>
                <a:ea typeface="+mn-lt"/>
                <a:cs typeface="+mn-lt"/>
              </a:rPr>
              <a:t>Нарвіку</a:t>
            </a:r>
            <a:r>
              <a:rPr lang="uk-UA" sz="1300" b="1" dirty="0">
                <a:solidFill>
                  <a:srgbClr val="1F497D"/>
                </a:solidFill>
                <a:ea typeface="+mn-lt"/>
                <a:cs typeface="+mn-lt"/>
              </a:rPr>
              <a:t> </a:t>
            </a:r>
            <a:r>
              <a:rPr lang="pl-PL" sz="1300" b="1" dirty="0">
                <a:solidFill>
                  <a:srgbClr val="1F497D"/>
                </a:solidFill>
                <a:latin typeface="Calibri"/>
              </a:rPr>
              <a:t>3. </a:t>
            </a:r>
            <a:r>
              <a:rPr lang="uk-UA" sz="1300" b="1" dirty="0">
                <a:solidFill>
                  <a:srgbClr val="1F497D"/>
                </a:solidFill>
                <a:latin typeface="Calibri"/>
              </a:rPr>
              <a:t>Археологічно-будівельний технікум ім. Станіслава </a:t>
            </a:r>
            <a:r>
              <a:rPr lang="uk-UA" sz="1300" b="1" dirty="0" err="1">
                <a:solidFill>
                  <a:srgbClr val="1F497D"/>
                </a:solidFill>
                <a:latin typeface="Calibri"/>
              </a:rPr>
              <a:t>Ноаковського</a:t>
            </a:r>
            <a:r>
              <a:rPr lang="uk-UA" sz="1300" b="1" dirty="0">
                <a:solidFill>
                  <a:srgbClr val="1F497D"/>
                </a:solidFill>
                <a:latin typeface="Calibri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altLang="pl-PL" sz="1300" b="1" dirty="0">
                <a:solidFill>
                  <a:srgbClr val="1F497D"/>
                </a:solidFill>
              </a:rPr>
              <a:t>4. </a:t>
            </a:r>
            <a:r>
              <a:rPr lang="uk-UA" altLang="pl-PL" sz="1300" b="1" dirty="0" err="1">
                <a:solidFill>
                  <a:srgbClr val="1F497D"/>
                </a:solidFill>
              </a:rPr>
              <a:t>Кінематографічно-комп</a:t>
            </a:r>
            <a:r>
              <a:rPr lang="pl-PL" altLang="pl-PL" sz="1300" b="1" dirty="0">
                <a:solidFill>
                  <a:srgbClr val="1F497D"/>
                </a:solidFill>
              </a:rPr>
              <a:t>’</a:t>
            </a:r>
            <a:r>
              <a:rPr lang="uk-UA" altLang="pl-PL" sz="1300" b="1" dirty="0" err="1">
                <a:solidFill>
                  <a:srgbClr val="1F497D"/>
                </a:solidFill>
              </a:rPr>
              <a:t>ютерний</a:t>
            </a:r>
            <a:r>
              <a:rPr lang="uk-UA" altLang="pl-PL" sz="1300" b="1" dirty="0">
                <a:solidFill>
                  <a:srgbClr val="1F497D"/>
                </a:solidFill>
              </a:rPr>
              <a:t> технікум</a:t>
            </a:r>
            <a:endParaRPr lang="pl-PL" altLang="pl-PL" sz="1300" b="1" dirty="0">
              <a:solidFill>
                <a:srgbClr val="1F497D"/>
              </a:solidFill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altLang="pl-PL" sz="1300" b="1" dirty="0">
                <a:solidFill>
                  <a:srgbClr val="1F497D"/>
                </a:solidFill>
              </a:rPr>
              <a:t>5. </a:t>
            </a:r>
            <a:r>
              <a:rPr lang="uk-UA" altLang="pl-PL" sz="1300" b="1" dirty="0">
                <a:solidFill>
                  <a:srgbClr val="1F497D"/>
                </a:solidFill>
              </a:rPr>
              <a:t>Економічний технікум №1 ім. М. Коперника </a:t>
            </a:r>
            <a:endParaRPr lang="pl-PL" sz="1300" b="1" dirty="0">
              <a:solidFill>
                <a:srgbClr val="1F497D"/>
              </a:solidFill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lang="pl-PL" altLang="pl-PL" sz="1300" b="1" dirty="0">
                <a:solidFill>
                  <a:srgbClr val="1F497D"/>
                </a:solidFill>
              </a:rPr>
              <a:t>6. </a:t>
            </a:r>
            <a:r>
              <a:rPr lang="uk-UA" altLang="pl-PL" sz="1300" b="1" dirty="0">
                <a:solidFill>
                  <a:srgbClr val="1F497D"/>
                </a:solidFill>
              </a:rPr>
              <a:t>Технікум Буд. і </a:t>
            </a:r>
            <a:r>
              <a:rPr lang="uk-UA" altLang="pl-PL" sz="1300" b="1" dirty="0" err="1">
                <a:solidFill>
                  <a:srgbClr val="1F497D"/>
                </a:solidFill>
              </a:rPr>
              <a:t>арх</a:t>
            </a:r>
            <a:r>
              <a:rPr lang="uk-UA" altLang="pl-PL" sz="1300" b="1" dirty="0">
                <a:solidFill>
                  <a:srgbClr val="1F497D"/>
                </a:solidFill>
              </a:rPr>
              <a:t>. №1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</a:t>
            </a:r>
            <a:r>
              <a:rPr lang="pl-PL" sz="1300" b="1" dirty="0">
                <a:solidFill>
                  <a:srgbClr val="1F497D"/>
                </a:solidFill>
                <a:latin typeface="Calibri"/>
              </a:rPr>
              <a:t> </a:t>
            </a:r>
            <a:r>
              <a:rPr lang="uk-UA" sz="1300" b="1" dirty="0">
                <a:solidFill>
                  <a:srgbClr val="1F497D"/>
                </a:solidFill>
                <a:ea typeface="+mn-lt"/>
                <a:cs typeface="+mn-lt"/>
              </a:rPr>
              <a:t>Поліграфічний технікум</a:t>
            </a:r>
            <a:endParaRPr lang="pl-PL" altLang="pl-PL" sz="1300" b="1" dirty="0">
              <a:solidFill>
                <a:srgbClr val="1F497D"/>
              </a:solidFill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</a:t>
            </a:r>
            <a:r>
              <a:rPr lang="pl-PL" sz="1300" b="1" dirty="0">
                <a:solidFill>
                  <a:srgbClr val="1F497D"/>
                </a:solidFill>
                <a:latin typeface="Calibri"/>
              </a:rPr>
              <a:t> </a:t>
            </a:r>
            <a:r>
              <a:rPr lang="pl-PL" altLang="pl-PL" sz="1300" b="1" dirty="0">
                <a:solidFill>
                  <a:srgbClr val="1F497D"/>
                </a:solidFill>
                <a:latin typeface="Calibri"/>
              </a:rPr>
              <a:t> </a:t>
            </a:r>
            <a:r>
              <a:rPr lang="uk-UA" sz="1300" b="1" dirty="0" err="1">
                <a:solidFill>
                  <a:srgbClr val="1F497D"/>
                </a:solidFill>
                <a:ea typeface="+mn-lt"/>
                <a:cs typeface="+mn-lt"/>
              </a:rPr>
              <a:t>Електронічний</a:t>
            </a:r>
            <a:r>
              <a:rPr lang="uk-UA" sz="1300" b="1" dirty="0">
                <a:solidFill>
                  <a:srgbClr val="1F497D"/>
                </a:solidFill>
                <a:ea typeface="+mn-lt"/>
                <a:cs typeface="+mn-lt"/>
              </a:rPr>
              <a:t> технікум №1</a:t>
            </a:r>
            <a:endParaRPr lang="pl-PL" altLang="pl-PL" sz="13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kumimoji="0" lang="pl-PL" alt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9. </a:t>
            </a:r>
            <a:r>
              <a:rPr kumimoji="0" lang="uk-UA" alt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Технікум </a:t>
            </a:r>
            <a:r>
              <a:rPr lang="uk-UA" altLang="pl-PL" sz="1300" b="1" dirty="0">
                <a:solidFill>
                  <a:srgbClr val="1F497D"/>
                </a:solidFill>
                <a:latin typeface="Calibri"/>
              </a:rPr>
              <a:t>№</a:t>
            </a:r>
            <a:r>
              <a:rPr kumimoji="0" lang="pl-PL" alt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l-PL" altLang="pl-PL" sz="1300" b="1" dirty="0">
                <a:solidFill>
                  <a:srgbClr val="1F497D"/>
                </a:solidFill>
                <a:latin typeface="Calibri"/>
              </a:rPr>
              <a:t>27</a:t>
            </a:r>
            <a:r>
              <a:rPr kumimoji="0" lang="pl-PL" alt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alt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ім. проф. </a:t>
            </a:r>
            <a:r>
              <a:rPr lang="uk-UA" altLang="pl-PL" sz="1300" b="1" dirty="0">
                <a:solidFill>
                  <a:srgbClr val="1F497D"/>
                </a:solidFill>
                <a:latin typeface="Calibri"/>
              </a:rPr>
              <a:t>Ю. </a:t>
            </a:r>
            <a:r>
              <a:rPr lang="uk-UA" altLang="pl-PL" sz="1300" b="1" dirty="0" err="1">
                <a:solidFill>
                  <a:srgbClr val="1F497D"/>
                </a:solidFill>
                <a:latin typeface="Calibri"/>
              </a:rPr>
              <a:t>Завадзького</a:t>
            </a:r>
            <a:endParaRPr lang="pl-PL" altLang="pl-PL" sz="13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r>
              <a:rPr kumimoji="0" lang="pl-PL" alt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</a:t>
            </a:r>
            <a:r>
              <a:rPr lang="uk-UA" altLang="pl-PL" sz="1300" b="1" dirty="0" err="1">
                <a:solidFill>
                  <a:srgbClr val="1F497D"/>
                </a:solidFill>
                <a:latin typeface="Calibri"/>
              </a:rPr>
              <a:t>Г</a:t>
            </a:r>
            <a:r>
              <a:rPr kumimoji="0" lang="uk-UA" alt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астрономічно-готельний технікум </a:t>
            </a:r>
            <a:r>
              <a:rPr lang="uk-UA" altLang="pl-PL" sz="1300" b="1" noProof="0" dirty="0">
                <a:solidFill>
                  <a:srgbClr val="1F497D"/>
                </a:solidFill>
                <a:latin typeface="Calibri"/>
              </a:rPr>
              <a:t>№</a:t>
            </a:r>
            <a:r>
              <a:rPr lang="pl-PL" altLang="pl-PL" sz="1300" b="1" dirty="0">
                <a:solidFill>
                  <a:srgbClr val="1F497D"/>
                </a:solidFill>
                <a:latin typeface="Calibri"/>
              </a:rPr>
              <a:t>1</a:t>
            </a:r>
            <a:endParaRPr lang="pl-PL" altLang="pl-PL" sz="13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defRPr/>
            </a:pPr>
            <a:endParaRPr lang="pl-PL" altLang="pl-PL" sz="13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4" name="Prostokąt 1"/>
          <p:cNvSpPr>
            <a:spLocks noChangeArrowheads="1"/>
          </p:cNvSpPr>
          <p:nvPr/>
        </p:nvSpPr>
        <p:spPr bwMode="auto">
          <a:xfrm>
            <a:off x="334382" y="526663"/>
            <a:ext cx="4133440" cy="231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4F81BD"/>
              </a:buClr>
              <a:buNone/>
              <a:defRPr/>
            </a:pPr>
            <a:r>
              <a:rPr kumimoji="0" lang="uk-UA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cs typeface="Calibri"/>
              </a:rPr>
              <a:t>Рейтинг</a:t>
            </a:r>
            <a:r>
              <a:rPr kumimoji="0" lang="uk-UA" altLang="pl-PL" sz="16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cs typeface="Calibri"/>
              </a:rPr>
              <a:t> варшавських технікумів </a:t>
            </a:r>
            <a:r>
              <a:rPr lang="pl-PL" altLang="pl-PL" sz="1600" b="1" dirty="0">
                <a:solidFill>
                  <a:srgbClr val="1F497D"/>
                </a:solidFill>
                <a:latin typeface="Calibri"/>
                <a:cs typeface="Calibri"/>
              </a:rPr>
              <a:t>2022</a:t>
            </a:r>
            <a:endParaRPr kumimoji="0" lang="pl-PL" altLang="pl-PL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charset="0"/>
              <a:buNone/>
              <a:tabLst/>
              <a:defRPr/>
            </a:pPr>
            <a:endParaRPr kumimoji="0" lang="pl-PL" altLang="pl-PL" sz="10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>
              <a:lnSpc>
                <a:spcPct val="90000"/>
              </a:lnSpc>
              <a:buClr>
                <a:srgbClr val="4F81BD"/>
              </a:buClr>
              <a:buNone/>
              <a:defRPr/>
            </a:pPr>
            <a:r>
              <a:rPr kumimoji="0" lang="uk-UA" altLang="pl-PL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Технікуми оцінювали за чотирма критеріями</a:t>
            </a: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:</a:t>
            </a:r>
            <a:r>
              <a:rPr lang="pl-PL" altLang="pl-PL" sz="1400" b="1" dirty="0">
                <a:latin typeface="Calibri"/>
                <a:cs typeface="Calibri"/>
              </a:rPr>
              <a:t> </a:t>
            </a:r>
            <a:endParaRPr lang="pl-PL" altLang="pl-PL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cs typeface="Calibri"/>
            </a:endParaRPr>
          </a:p>
          <a:p>
            <a:pPr marL="285750" marR="0" lvl="3" indent="-285750" algn="l" defTabSz="449263" rtl="0" eaLnBrk="0" fontAlgn="auto" latinLnBrk="0" hangingPunct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lang="uk-UA" altLang="pl-PL" sz="1400" dirty="0">
                <a:latin typeface="Calibri"/>
                <a:cs typeface="Calibri"/>
              </a:rPr>
              <a:t>у</a:t>
            </a:r>
            <a:r>
              <a:rPr kumimoji="0" lang="uk-UA" altLang="pl-P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спіхи школи</a:t>
            </a:r>
            <a:r>
              <a:rPr kumimoji="0" lang="uk-UA" altLang="pl-PL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в олімпіадах</a:t>
            </a:r>
            <a:endParaRPr lang="uk-UA" altLang="pl-PL" sz="1400" dirty="0">
              <a:latin typeface="Calibri"/>
              <a:cs typeface="Calibri"/>
            </a:endParaRPr>
          </a:p>
          <a:p>
            <a:pPr marL="285750" marR="0" lvl="3" indent="-285750" algn="l" defTabSz="449263" rtl="0" eaLnBrk="0" fontAlgn="auto" latinLnBrk="0" hangingPunct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Tx/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lang="uk-UA" altLang="pl-P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результати</a:t>
            </a:r>
            <a:r>
              <a:rPr lang="uk-UA" altLang="pl-PL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випускного іспиту (</a:t>
            </a:r>
            <a:r>
              <a:rPr lang="uk-UA" altLang="pl-PL" sz="1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матури</a:t>
            </a:r>
            <a:r>
              <a:rPr lang="uk-UA" altLang="pl-PL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) з </a:t>
            </a:r>
            <a:r>
              <a:rPr lang="uk-UA" altLang="pl-PL" sz="1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обов</a:t>
            </a:r>
            <a:r>
              <a:rPr lang="pl-PL" altLang="pl-PL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’</a:t>
            </a:r>
            <a:r>
              <a:rPr lang="uk-UA" altLang="pl-PL" sz="1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язкових</a:t>
            </a:r>
            <a:r>
              <a:rPr lang="uk-UA" altLang="pl-PL" sz="1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cs typeface="Calibri"/>
              </a:rPr>
              <a:t> предметів</a:t>
            </a:r>
            <a:endParaRPr lang="pl-PL" altLang="pl-PL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285750" lvl="3" indent="-285750" defTabSz="449263">
              <a:lnSpc>
                <a:spcPct val="80000"/>
              </a:lnSpc>
              <a:spcBef>
                <a:spcPts val="700"/>
              </a:spcBef>
              <a:buClrTx/>
              <a:buSzPct val="60000"/>
              <a:buFont typeface="Wingdings" panose="05000000000000000000" pitchFamily="2" charset="2"/>
              <a:buChar char="Ø"/>
              <a:defRPr/>
            </a:pPr>
            <a:r>
              <a:rPr lang="uk-UA" altLang="pl-PL" sz="1400" dirty="0">
                <a:latin typeface="Calibri"/>
                <a:cs typeface="Calibri"/>
              </a:rPr>
              <a:t>результати випускного іспиту (</a:t>
            </a:r>
            <a:r>
              <a:rPr lang="uk-UA" altLang="pl-PL" sz="1400" dirty="0" err="1">
                <a:latin typeface="Calibri"/>
                <a:cs typeface="Calibri"/>
              </a:rPr>
              <a:t>матури</a:t>
            </a:r>
            <a:r>
              <a:rPr lang="uk-UA" altLang="pl-PL" sz="1400" dirty="0">
                <a:latin typeface="Calibri"/>
                <a:cs typeface="Calibri"/>
              </a:rPr>
              <a:t>) з додаткових предметів</a:t>
            </a:r>
            <a:endParaRPr lang="pl-PL" altLang="pl-PL" sz="1400" dirty="0">
              <a:latin typeface="Calibri"/>
              <a:cs typeface="Calibri"/>
            </a:endParaRPr>
          </a:p>
          <a:p>
            <a:pPr marL="285750" lvl="3" indent="-285750" defTabSz="449263">
              <a:lnSpc>
                <a:spcPct val="80000"/>
              </a:lnSpc>
              <a:spcBef>
                <a:spcPts val="700"/>
              </a:spcBef>
              <a:buClrTx/>
              <a:buSzPct val="60000"/>
              <a:buFont typeface="Wingdings" panose="05000000000000000000" pitchFamily="2" charset="2"/>
              <a:buChar char="Ø"/>
              <a:defRPr/>
            </a:pPr>
            <a:r>
              <a:rPr lang="uk-UA" altLang="pl-PL" sz="1400" dirty="0">
                <a:latin typeface="Calibri"/>
                <a:cs typeface="Calibri"/>
              </a:rPr>
              <a:t>результати професійного іспиту</a:t>
            </a:r>
            <a:endParaRPr lang="pl-PL" altLang="pl-PL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rtl="0" eaLnBrk="0" fontAlgn="auto" latinLnBrk="0" hangingPunct="0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charset="0"/>
              <a:buNone/>
              <a:tabLst/>
              <a:defRPr/>
            </a:pPr>
            <a:endParaRPr kumimoji="0" lang="pl-PL" alt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4567326" y="2668235"/>
            <a:ext cx="4275574" cy="408622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XIV </a:t>
            </a:r>
            <a:r>
              <a:rPr kumimoji="0" lang="uk-UA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ЗЛ</a:t>
            </a:r>
            <a:r>
              <a:rPr kumimoji="0" lang="uk-UA" sz="13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ім. Ст. Сташіца</a:t>
            </a:r>
            <a:r>
              <a:rPr kumimoji="0" lang="uk-UA" sz="13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pl-PL" sz="1300" b="1" dirty="0">
                <a:solidFill>
                  <a:srgbClr val="1F497D"/>
                </a:solidFill>
                <a:latin typeface="Calibri"/>
              </a:rPr>
              <a:t> </a:t>
            </a:r>
            <a:endParaRPr kumimoji="0" lang="pl-PL" sz="13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XXVII </a:t>
            </a:r>
            <a:r>
              <a:rPr kumimoji="0" lang="uk-UA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ЗЛ ім. Т. </a:t>
            </a:r>
            <a:r>
              <a:rPr kumimoji="0" lang="uk-UA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Чацького</a:t>
            </a:r>
            <a:r>
              <a:rPr lang="pl-PL" sz="1300" b="1" dirty="0">
                <a:solidFill>
                  <a:srgbClr val="1F497D"/>
                </a:solidFill>
                <a:latin typeface="Calibri"/>
              </a:rPr>
              <a:t> </a:t>
            </a:r>
            <a:endParaRPr lang="pl-PL" sz="13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cs typeface="Calibri"/>
            </a:endParaRPr>
          </a:p>
          <a:p>
            <a:pPr>
              <a:lnSpc>
                <a:spcPct val="150000"/>
              </a:lnSpc>
              <a:defRPr/>
            </a:pPr>
            <a:r>
              <a:rPr lang="pl-PL" sz="1300" b="1" dirty="0">
                <a:solidFill>
                  <a:srgbClr val="1F497D"/>
                </a:solidFill>
              </a:rPr>
              <a:t>3. VIII </a:t>
            </a:r>
            <a:r>
              <a:rPr lang="uk-UA" sz="1300" b="1" dirty="0">
                <a:solidFill>
                  <a:srgbClr val="1F497D"/>
                </a:solidFill>
              </a:rPr>
              <a:t>ЗЛ ім. Владислава </a:t>
            </a:r>
            <a:r>
              <a:rPr lang="pl-PL" sz="1300" b="1" dirty="0">
                <a:solidFill>
                  <a:srgbClr val="1F497D"/>
                </a:solidFill>
              </a:rPr>
              <a:t>IV </a:t>
            </a:r>
            <a:endParaRPr lang="pl-PL" sz="1300" b="1" dirty="0">
              <a:solidFill>
                <a:srgbClr val="1F497D"/>
              </a:solidFill>
              <a:cs typeface="Calibri"/>
            </a:endParaRPr>
          </a:p>
          <a:p>
            <a:pPr>
              <a:lnSpc>
                <a:spcPct val="150000"/>
              </a:lnSpc>
              <a:defRPr/>
            </a:pPr>
            <a:r>
              <a:rPr lang="pl-PL" sz="1300" b="1" dirty="0">
                <a:solidFill>
                  <a:srgbClr val="1F497D"/>
                </a:solidFill>
              </a:rPr>
              <a:t>4. V </a:t>
            </a:r>
            <a:r>
              <a:rPr lang="uk-UA" sz="1300" b="1" dirty="0">
                <a:solidFill>
                  <a:srgbClr val="1F497D"/>
                </a:solidFill>
              </a:rPr>
              <a:t>ЗЛ ім. </a:t>
            </a:r>
            <a:r>
              <a:rPr lang="pl-PL" sz="1300" b="1" dirty="0">
                <a:solidFill>
                  <a:srgbClr val="1F497D"/>
                </a:solidFill>
              </a:rPr>
              <a:t>im. </a:t>
            </a:r>
            <a:r>
              <a:rPr lang="uk-UA" sz="1300" b="1" dirty="0">
                <a:solidFill>
                  <a:srgbClr val="1F497D"/>
                </a:solidFill>
              </a:rPr>
              <a:t>Князя Юзефа Понятовського</a:t>
            </a:r>
            <a:r>
              <a:rPr lang="pl-PL" sz="1300" b="1" dirty="0">
                <a:solidFill>
                  <a:srgbClr val="1F497D"/>
                </a:solidFill>
              </a:rPr>
              <a:t> </a:t>
            </a:r>
            <a:endParaRPr lang="pl-PL" sz="1300" b="1" dirty="0">
              <a:solidFill>
                <a:srgbClr val="1F497D"/>
              </a:solidFill>
              <a:cs typeface="Calibri"/>
            </a:endParaRPr>
          </a:p>
          <a:p>
            <a:pPr>
              <a:lnSpc>
                <a:spcPct val="150000"/>
              </a:lnSpc>
              <a:defRPr/>
            </a:pPr>
            <a:r>
              <a:rPr lang="pl-PL" sz="1300" b="1" dirty="0">
                <a:solidFill>
                  <a:srgbClr val="1F497D"/>
                </a:solidFill>
              </a:rPr>
              <a:t>5. IX </a:t>
            </a:r>
            <a:r>
              <a:rPr lang="uk-UA" sz="1300" b="1" dirty="0">
                <a:solidFill>
                  <a:srgbClr val="1F497D"/>
                </a:solidFill>
              </a:rPr>
              <a:t>ЗЛ ім. К. </a:t>
            </a:r>
            <a:r>
              <a:rPr lang="uk-UA" sz="1300" b="1" dirty="0" err="1">
                <a:solidFill>
                  <a:srgbClr val="1F497D"/>
                </a:solidFill>
              </a:rPr>
              <a:t>Гоффман</a:t>
            </a:r>
            <a:r>
              <a:rPr lang="pl-PL" sz="1300" b="1" dirty="0">
                <a:solidFill>
                  <a:srgbClr val="1F497D"/>
                </a:solidFill>
              </a:rPr>
              <a:t> </a:t>
            </a:r>
            <a:endParaRPr lang="pl-PL" sz="1300" b="1" dirty="0">
              <a:solidFill>
                <a:srgbClr val="17375E"/>
              </a:solidFill>
            </a:endParaRPr>
          </a:p>
          <a:p>
            <a:pPr>
              <a:lnSpc>
                <a:spcPct val="150000"/>
              </a:lnSpc>
              <a:defRPr/>
            </a:pP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</a:t>
            </a:r>
            <a:r>
              <a:rPr lang="pl-PL" sz="1300" b="1" dirty="0">
                <a:solidFill>
                  <a:srgbClr val="1F497D"/>
                </a:solidFill>
                <a:latin typeface="Calibri"/>
              </a:rPr>
              <a:t> </a:t>
            </a:r>
            <a:r>
              <a:rPr lang="pl-PL" sz="1300" b="1" dirty="0">
                <a:solidFill>
                  <a:srgbClr val="1F497D"/>
                </a:solidFill>
                <a:ea typeface="+mn-lt"/>
                <a:cs typeface="+mn-lt"/>
              </a:rPr>
              <a:t>II </a:t>
            </a:r>
            <a:r>
              <a:rPr lang="uk-UA" sz="1300" b="1" dirty="0">
                <a:solidFill>
                  <a:srgbClr val="1F497D"/>
                </a:solidFill>
                <a:ea typeface="+mn-lt"/>
                <a:cs typeface="+mn-lt"/>
              </a:rPr>
              <a:t>ЗЛ з Двомовними відділами ім. С. Баторія </a:t>
            </a:r>
          </a:p>
          <a:p>
            <a:pPr>
              <a:lnSpc>
                <a:spcPct val="150000"/>
              </a:lnSpc>
              <a:defRPr/>
            </a:pP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</a:t>
            </a:r>
            <a:r>
              <a:rPr lang="uk-UA" sz="1300" b="1" dirty="0">
                <a:solidFill>
                  <a:srgbClr val="1F497D"/>
                </a:solidFill>
                <a:ea typeface="+mn-lt"/>
                <a:cs typeface="+mn-lt"/>
              </a:rPr>
              <a:t>Соціальний ЗЛ Громадського освітнього товариства </a:t>
            </a:r>
            <a:r>
              <a:rPr kumimoji="0" lang="uk-UA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lt"/>
                <a:cs typeface="+mn-lt"/>
              </a:rPr>
              <a:t>ім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ea typeface="+mn-lt"/>
                <a:cs typeface="+mn-lt"/>
              </a:rPr>
              <a:t>. </a:t>
            </a:r>
            <a:r>
              <a:rPr lang="uk-UA" sz="1300" b="1" noProof="0" dirty="0">
                <a:solidFill>
                  <a:srgbClr val="1F497D"/>
                </a:solidFill>
                <a:ea typeface="+mn-lt"/>
                <a:cs typeface="+mn-lt"/>
              </a:rPr>
              <a:t>П</a:t>
            </a:r>
            <a:r>
              <a:rPr lang="pl-PL" sz="1300" b="1" dirty="0">
                <a:solidFill>
                  <a:srgbClr val="1F497D"/>
                </a:solidFill>
                <a:ea typeface="+mn-lt"/>
                <a:cs typeface="+mn-lt"/>
              </a:rPr>
              <a:t>. </a:t>
            </a:r>
            <a:r>
              <a:rPr lang="uk-UA" sz="1300" b="1" dirty="0" err="1">
                <a:solidFill>
                  <a:srgbClr val="1F497D"/>
                </a:solidFill>
                <a:ea typeface="+mn-lt"/>
                <a:cs typeface="+mn-lt"/>
              </a:rPr>
              <a:t>Ясениці</a:t>
            </a:r>
            <a:r>
              <a:rPr lang="pl-PL" sz="1300" b="1" dirty="0">
                <a:solidFill>
                  <a:srgbClr val="1F497D"/>
                </a:solidFill>
                <a:ea typeface="+mn-lt"/>
                <a:cs typeface="+mn-lt"/>
              </a:rPr>
              <a:t> </a:t>
            </a:r>
            <a:endParaRPr lang="pl-PL" sz="13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ea typeface="+mn-lt"/>
              <a:cs typeface="+mn-lt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</a:t>
            </a:r>
            <a:r>
              <a:rPr lang="pl-PL" sz="1300" b="1" dirty="0">
                <a:solidFill>
                  <a:srgbClr val="1F497D"/>
                </a:solidFill>
              </a:rPr>
              <a:t>LXVII </a:t>
            </a:r>
            <a:r>
              <a:rPr lang="uk-UA" sz="1300" b="1" dirty="0">
                <a:solidFill>
                  <a:srgbClr val="1F497D"/>
                </a:solidFill>
              </a:rPr>
              <a:t>ЗЛ </a:t>
            </a:r>
            <a:r>
              <a:rPr lang="uk-UA" sz="1300" b="1" dirty="0" err="1">
                <a:solidFill>
                  <a:srgbClr val="1F497D"/>
                </a:solidFill>
              </a:rPr>
              <a:t>ім</a:t>
            </a:r>
            <a:r>
              <a:rPr lang="pl-PL" sz="1300" b="1" dirty="0">
                <a:solidFill>
                  <a:srgbClr val="1F497D"/>
                </a:solidFill>
              </a:rPr>
              <a:t>. </a:t>
            </a:r>
            <a:r>
              <a:rPr lang="uk-UA" sz="1300" b="1" dirty="0">
                <a:solidFill>
                  <a:srgbClr val="1F497D"/>
                </a:solidFill>
              </a:rPr>
              <a:t>Я</a:t>
            </a:r>
            <a:r>
              <a:rPr lang="pl-PL" sz="1300" b="1" dirty="0">
                <a:solidFill>
                  <a:srgbClr val="1F497D"/>
                </a:solidFill>
              </a:rPr>
              <a:t>. </a:t>
            </a:r>
            <a:r>
              <a:rPr lang="uk-UA" sz="1300" b="1" dirty="0">
                <a:solidFill>
                  <a:srgbClr val="1F497D"/>
                </a:solidFill>
              </a:rPr>
              <a:t>Новака-</a:t>
            </a:r>
            <a:r>
              <a:rPr lang="uk-UA" sz="1300" b="1" dirty="0" err="1">
                <a:solidFill>
                  <a:srgbClr val="1F497D"/>
                </a:solidFill>
              </a:rPr>
              <a:t>Єзьоранського</a:t>
            </a:r>
            <a:r>
              <a:rPr lang="pl-PL" sz="1300" b="1" dirty="0">
                <a:solidFill>
                  <a:srgbClr val="1F497D"/>
                </a:solidFill>
              </a:rPr>
              <a:t> </a:t>
            </a:r>
            <a:endParaRPr kumimoji="0" lang="pl-PL" sz="13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lang="pl-PL" sz="1300" b="1" dirty="0">
                <a:solidFill>
                  <a:srgbClr val="1F497D"/>
                </a:solidFill>
              </a:rPr>
              <a:t>9. XVIII </a:t>
            </a:r>
            <a:r>
              <a:rPr lang="uk-UA" sz="1300" b="1" dirty="0">
                <a:solidFill>
                  <a:srgbClr val="1F497D"/>
                </a:solidFill>
              </a:rPr>
              <a:t>ЗЛ ім. Яна </a:t>
            </a:r>
            <a:r>
              <a:rPr lang="uk-UA" sz="1300" b="1" dirty="0" err="1">
                <a:solidFill>
                  <a:srgbClr val="1F497D"/>
                </a:solidFill>
              </a:rPr>
              <a:t>Замойського</a:t>
            </a:r>
            <a:r>
              <a:rPr lang="uk-UA" sz="1300" b="1" dirty="0">
                <a:solidFill>
                  <a:srgbClr val="1F497D"/>
                </a:solidFill>
              </a:rPr>
              <a:t> </a:t>
            </a:r>
            <a:endParaRPr kumimoji="0" lang="pl-PL" sz="13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lnSpc>
                <a:spcPct val="150000"/>
              </a:lnSpc>
              <a:defRPr/>
            </a:pP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</a:t>
            </a:r>
            <a:r>
              <a:rPr lang="pl-PL" sz="1300" b="1" dirty="0">
                <a:solidFill>
                  <a:srgbClr val="1F497D"/>
                </a:solidFill>
                <a:latin typeface="Calibri"/>
              </a:rPr>
              <a:t>XXXIII</a:t>
            </a:r>
            <a:r>
              <a:rPr kumimoji="0" lang="pl-PL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13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Двомовний ЗЛ ім. М. Коперника</a:t>
            </a:r>
            <a:endParaRPr kumimoji="0" lang="pl-PL" sz="1300" b="1" i="0" u="none" strike="noStrike" kern="1200" cap="none" spc="0" normalizeH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>
              <a:lnSpc>
                <a:spcPct val="150000"/>
              </a:lnSpc>
              <a:defRPr/>
            </a:pPr>
            <a:endParaRPr lang="pl-PL" sz="1300" b="1" dirty="0">
              <a:solidFill>
                <a:srgbClr val="1F497D"/>
              </a:solidFill>
              <a:latin typeface="Calibri"/>
              <a:cs typeface="Calibri"/>
            </a:endParaRPr>
          </a:p>
        </p:txBody>
      </p:sp>
      <p:sp>
        <p:nvSpPr>
          <p:cNvPr id="6" name="Prostokąt 1"/>
          <p:cNvSpPr>
            <a:spLocks noChangeArrowheads="1"/>
          </p:cNvSpPr>
          <p:nvPr/>
        </p:nvSpPr>
        <p:spPr bwMode="auto">
          <a:xfrm>
            <a:off x="4469562" y="492943"/>
            <a:ext cx="4133440" cy="294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0000"/>
              </a:lnSpc>
              <a:buClr>
                <a:srgbClr val="4F81BD"/>
              </a:buClr>
              <a:buNone/>
              <a:defRPr/>
            </a:pPr>
            <a:r>
              <a:rPr kumimoji="0" lang="uk-UA" altLang="pl-PL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cs typeface="Calibri"/>
              </a:rPr>
              <a:t>Рейтинг варшавських ліцеїв </a:t>
            </a:r>
            <a:r>
              <a:rPr lang="pl-PL" altLang="pl-PL" sz="1600" b="1" dirty="0">
                <a:solidFill>
                  <a:srgbClr val="1F497D"/>
                </a:solidFill>
                <a:latin typeface="Calibri"/>
                <a:cs typeface="Calibri"/>
              </a:rPr>
              <a:t>2022</a:t>
            </a:r>
            <a:endParaRPr kumimoji="0" lang="pl-PL" altLang="pl-PL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571920" y="911909"/>
            <a:ext cx="4409628" cy="1568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49263" rtl="0" eaLnBrk="1" fontAlgn="auto" latinLnBrk="0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C0504D"/>
              </a:buClr>
              <a:buSzPct val="60000"/>
              <a:buFontTx/>
              <a:buNone/>
              <a:tabLst/>
              <a:defRPr/>
            </a:pPr>
            <a:r>
              <a:rPr kumimoji="0" lang="uk-UA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Загальноосвітні</a:t>
            </a:r>
            <a:r>
              <a:rPr kumimoji="0" lang="uk-UA" altLang="pl-PL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ліцеї </a:t>
            </a:r>
            <a:r>
              <a:rPr lang="uk-UA" altLang="pl-PL" sz="1400" b="1" dirty="0">
                <a:solidFill>
                  <a:prstClr val="black"/>
                </a:solidFill>
                <a:latin typeface="Calibri"/>
              </a:rPr>
              <a:t>(ЗЛ) </a:t>
            </a:r>
            <a:r>
              <a:rPr kumimoji="0" lang="uk-UA" altLang="pl-PL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оцінювали за трьома критеріями</a:t>
            </a:r>
            <a:r>
              <a:rPr kumimoji="0" lang="pl-PL" altLang="pl-P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  <a:endParaRPr kumimoji="0" lang="pl-PL" altLang="pl-PL" sz="1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3" indent="-285750" algn="l" defTabSz="449263" rtl="0" eaLnBrk="0" fontAlgn="auto" latinLnBrk="0" hangingPunct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prstClr val="black"/>
              </a:buClr>
              <a:buSzPct val="60000"/>
              <a:buFont typeface="Wingdings" panose="05000000000000000000" pitchFamily="2" charset="2"/>
              <a:buChar char="Ø"/>
              <a:tabLst/>
              <a:defRPr/>
            </a:pPr>
            <a:r>
              <a:rPr lang="uk-UA" altLang="pl-PL" sz="1400" dirty="0">
                <a:solidFill>
                  <a:prstClr val="black"/>
                </a:solidFill>
                <a:latin typeface="Calibri"/>
              </a:rPr>
              <a:t>у</a:t>
            </a:r>
            <a:r>
              <a:rPr kumimoji="0" lang="uk-UA" altLang="pl-PL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спіхи школи в олімпіадах</a:t>
            </a:r>
            <a:endParaRPr kumimoji="0" lang="pl-PL" altLang="pl-P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lvl="3" indent="-285750" defTabSz="449263" eaLnBrk="0" hangingPunct="0">
              <a:lnSpc>
                <a:spcPct val="80000"/>
              </a:lnSpc>
              <a:spcBef>
                <a:spcPts val="700"/>
              </a:spcBef>
              <a:buSzPct val="60000"/>
              <a:buFont typeface="Wingdings" panose="05000000000000000000" pitchFamily="2" charset="2"/>
              <a:buChar char="Ø"/>
              <a:defRPr/>
            </a:pPr>
            <a:r>
              <a:rPr lang="uk-UA" altLang="pl-PL" sz="1400" dirty="0">
                <a:cs typeface="Calibri"/>
              </a:rPr>
              <a:t>результати випускного іспиту (</a:t>
            </a:r>
            <a:r>
              <a:rPr lang="uk-UA" altLang="pl-PL" sz="1400" dirty="0" err="1">
                <a:cs typeface="Calibri"/>
              </a:rPr>
              <a:t>матури</a:t>
            </a:r>
            <a:r>
              <a:rPr lang="uk-UA" altLang="pl-PL" sz="1400" dirty="0">
                <a:cs typeface="Calibri"/>
              </a:rPr>
              <a:t>) з </a:t>
            </a:r>
            <a:r>
              <a:rPr lang="uk-UA" altLang="pl-PL" sz="1400" dirty="0" err="1">
                <a:cs typeface="Calibri"/>
              </a:rPr>
              <a:t>обов</a:t>
            </a:r>
            <a:r>
              <a:rPr lang="pl-PL" altLang="pl-PL" sz="1400" dirty="0">
                <a:cs typeface="Calibri"/>
              </a:rPr>
              <a:t>’</a:t>
            </a:r>
            <a:r>
              <a:rPr lang="uk-UA" altLang="pl-PL" sz="1400" dirty="0" err="1">
                <a:cs typeface="Calibri"/>
              </a:rPr>
              <a:t>язкових</a:t>
            </a:r>
            <a:r>
              <a:rPr lang="uk-UA" altLang="pl-PL" sz="1400" dirty="0">
                <a:cs typeface="Calibri"/>
              </a:rPr>
              <a:t> предметів</a:t>
            </a:r>
            <a:endParaRPr lang="pl-PL" altLang="pl-PL" sz="1400" dirty="0">
              <a:cs typeface="Calibri"/>
            </a:endParaRPr>
          </a:p>
          <a:p>
            <a:pPr marL="285750" lvl="3" indent="-285750" defTabSz="449263">
              <a:lnSpc>
                <a:spcPct val="80000"/>
              </a:lnSpc>
              <a:spcBef>
                <a:spcPts val="700"/>
              </a:spcBef>
              <a:buClrTx/>
              <a:buSzPct val="60000"/>
              <a:buFont typeface="Wingdings" panose="05000000000000000000" pitchFamily="2" charset="2"/>
              <a:buChar char="Ø"/>
              <a:defRPr/>
            </a:pPr>
            <a:r>
              <a:rPr lang="uk-UA" altLang="pl-PL" sz="1400" dirty="0">
                <a:cs typeface="Calibri"/>
              </a:rPr>
              <a:t>результати випускного іспиту (</a:t>
            </a:r>
            <a:r>
              <a:rPr lang="uk-UA" altLang="pl-PL" sz="1400" dirty="0" err="1">
                <a:cs typeface="Calibri"/>
              </a:rPr>
              <a:t>матури</a:t>
            </a:r>
            <a:r>
              <a:rPr lang="uk-UA" altLang="pl-PL" sz="1400" dirty="0">
                <a:cs typeface="Calibri"/>
              </a:rPr>
              <a:t>) з додаткових предметів</a:t>
            </a:r>
            <a:endParaRPr lang="pl-PL" altLang="pl-PL" sz="1400" dirty="0">
              <a:cs typeface="Calibri"/>
            </a:endParaRPr>
          </a:p>
        </p:txBody>
      </p:sp>
      <p:sp>
        <p:nvSpPr>
          <p:cNvPr id="8" name="Prostokąt 3"/>
          <p:cNvSpPr>
            <a:spLocks noChangeArrowheads="1"/>
          </p:cNvSpPr>
          <p:nvPr/>
        </p:nvSpPr>
        <p:spPr bwMode="auto">
          <a:xfrm>
            <a:off x="307842" y="6482825"/>
            <a:ext cx="2525884" cy="26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40" tIns="45720" rIns="91440" bIns="45720" anchor="t">
            <a:spAutoFit/>
          </a:bodyPr>
          <a:lstStyle>
            <a:lvl1pPr defTabSz="449263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rgbClr val="B58B80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rgbClr val="C3986D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19574"/>
              </a:buClr>
              <a:buFont typeface="Arial" charset="0"/>
              <a:buChar char="•"/>
              <a:defRPr sz="1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None/>
              <a:defRPr/>
            </a:pPr>
            <a:r>
              <a:rPr kumimoji="0" lang="uk-UA" altLang="pl-PL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Джерело</a:t>
            </a:r>
            <a:r>
              <a:rPr kumimoji="0" lang="pl-PL" altLang="pl-PL" sz="1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: www.perspektywy.pl</a:t>
            </a:r>
            <a:r>
              <a:rPr lang="pl-PL" altLang="pl-PL" sz="1400" i="1" dirty="0">
                <a:latin typeface="Arial"/>
                <a:cs typeface="Arial"/>
              </a:rPr>
              <a:t> </a:t>
            </a:r>
            <a:endParaRPr lang="pl-PL" altLang="pl-PL" sz="14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6820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433287" y="714320"/>
            <a:ext cx="8279983" cy="4493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Польська</a:t>
            </a:r>
            <a:r>
              <a:rPr kumimoji="0" lang="uk-UA" sz="2800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 агенція розвитку підприємництва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Прогноз для ринку праці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  2030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Ймовірні професії майбутнього</a:t>
            </a:r>
            <a:r>
              <a:rPr kumimoji="0" lang="uk-UA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uk-UA" noProof="0" dirty="0">
                <a:solidFill>
                  <a:prstClr val="black"/>
                </a:solidFill>
                <a:latin typeface="Calibri"/>
              </a:rPr>
              <a:t>б</a:t>
            </a:r>
            <a:r>
              <a:rPr kumimoji="0" lang="uk-UA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удуть </a:t>
            </a:r>
            <a:r>
              <a:rPr kumimoji="0" lang="uk-UA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пов</a:t>
            </a:r>
            <a:r>
              <a:rPr kumimoji="0" lang="pl-PL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’</a:t>
            </a:r>
            <a:r>
              <a:rPr kumimoji="0" lang="uk-UA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язані</a:t>
            </a:r>
            <a:r>
              <a:rPr kumimoji="0" lang="uk-UA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з: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libri"/>
              </a:rPr>
              <a:t>р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инком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відновлювальної енергії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медициною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libri"/>
              </a:rPr>
              <a:t>р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озвитком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технологій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  </a:t>
            </a:r>
            <a:r>
              <a:rPr kumimoji="0" lang="uk-U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Далеке</a:t>
            </a:r>
            <a:r>
              <a:rPr kumimoji="0" lang="uk-UA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майбутн</a:t>
            </a:r>
            <a:r>
              <a:rPr lang="uk-UA" b="1" dirty="0">
                <a:solidFill>
                  <a:prstClr val="black"/>
                </a:solidFill>
                <a:latin typeface="Calibri"/>
              </a:rPr>
              <a:t>є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libri"/>
              </a:rPr>
              <a:t>товариш 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старших осіб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libri"/>
              </a:rPr>
              <a:t>а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налітик</a:t>
            </a:r>
            <a:r>
              <a:rPr kumimoji="0" lang="uk-UA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uk-UA" sz="1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кібер</a:t>
            </a:r>
            <a:r>
              <a:rPr kumimoji="0" lang="uk-UA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-міста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dirty="0">
                <a:solidFill>
                  <a:prstClr val="black"/>
                </a:solidFill>
                <a:latin typeface="Calibri"/>
              </a:rPr>
              <a:t>м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енеджер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з питань</a:t>
            </a:r>
            <a:r>
              <a:rPr kumimoji="0" lang="uk-UA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розвитку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штучної інтелігенції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uk-UA" dirty="0" err="1">
                <a:solidFill>
                  <a:prstClr val="black"/>
                </a:solidFill>
                <a:latin typeface="Calibri"/>
              </a:rPr>
              <a:t>т</a:t>
            </a:r>
            <a:r>
              <a:rPr kumimoji="0" lang="uk-UA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еле</a:t>
            </a: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-хірург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pic>
        <p:nvPicPr>
          <p:cNvPr id="5123" name="Picture 8" descr="Syrenka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165304"/>
            <a:ext cx="6381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574043" y="6073169"/>
            <a:ext cx="2423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imes New Roman" pitchFamily="18" charset="0"/>
                <a:cs typeface="Arial" pitchFamily="34" charset="0"/>
              </a:rPr>
              <a:t>.</a:t>
            </a: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1"/>
          <a:stretch/>
        </p:blipFill>
        <p:spPr>
          <a:xfrm>
            <a:off x="4162092" y="3732305"/>
            <a:ext cx="4823901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837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ytuł 1"/>
          <p:cNvSpPr>
            <a:spLocks noGrp="1"/>
          </p:cNvSpPr>
          <p:nvPr>
            <p:ph type="title"/>
          </p:nvPr>
        </p:nvSpPr>
        <p:spPr>
          <a:xfrm>
            <a:off x="531022" y="357057"/>
            <a:ext cx="81534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altLang="pl-PL" sz="2800" b="1" dirty="0">
                <a:solidFill>
                  <a:srgbClr val="002060"/>
                </a:solidFill>
                <a:latin typeface="Calibri"/>
                <a:cs typeface="Arial"/>
              </a:rPr>
              <a:t>Схема розподілу балів при зарахуванні учнів з базової школи</a:t>
            </a:r>
            <a:endParaRPr lang="pl-PL" altLang="pl-PL" sz="2800" b="1" dirty="0">
              <a:solidFill>
                <a:srgbClr val="1F497D"/>
              </a:solidFill>
              <a:latin typeface="Calibri"/>
              <a:ea typeface="+mn-ea"/>
              <a:cs typeface="Arial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100804"/>
              </p:ext>
            </p:extLst>
          </p:nvPr>
        </p:nvGraphicFramePr>
        <p:xfrm>
          <a:off x="270727" y="1761246"/>
          <a:ext cx="8600924" cy="413388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444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64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358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Критерії - свідоцтво</a:t>
                      </a:r>
                      <a:endParaRPr lang="pl-PL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Бали</a:t>
                      </a:r>
                      <a:r>
                        <a:rPr lang="uk-UA" sz="1800" baseline="0" dirty="0"/>
                        <a:t> при зарахуванні</a:t>
                      </a:r>
                      <a:endParaRPr lang="pl-PL" sz="18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uk-UA" dirty="0"/>
                        <a:t>Діяльність на благо інших людей</a:t>
                      </a:r>
                      <a:endParaRPr lang="pl-PL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3 </a:t>
                      </a:r>
                      <a:r>
                        <a:rPr lang="uk-UA" sz="1600" dirty="0"/>
                        <a:t>бали</a:t>
                      </a:r>
                      <a:endParaRPr lang="pl-PL" sz="16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85">
                <a:tc>
                  <a:txBody>
                    <a:bodyPr/>
                    <a:lstStyle/>
                    <a:p>
                      <a:r>
                        <a:rPr lang="uk-UA" dirty="0"/>
                        <a:t>Свідоцтво про закінчення базової школи з відзнакою</a:t>
                      </a:r>
                      <a:endParaRPr lang="pl-PL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7 </a:t>
                      </a:r>
                      <a:r>
                        <a:rPr lang="uk-UA" sz="1600" dirty="0"/>
                        <a:t>балів</a:t>
                      </a:r>
                      <a:endParaRPr lang="pl-PL" sz="16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uk-UA" sz="1800" dirty="0"/>
                        <a:t>Особливі</a:t>
                      </a:r>
                      <a:r>
                        <a:rPr lang="uk-UA" sz="1800" baseline="0" dirty="0"/>
                        <a:t> досягнення</a:t>
                      </a:r>
                      <a:endParaRPr lang="pl-PL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18 </a:t>
                      </a:r>
                      <a:r>
                        <a:rPr lang="uk-UA" sz="1600" dirty="0"/>
                        <a:t>балів</a:t>
                      </a:r>
                      <a:endParaRPr lang="pl-PL" sz="16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uk-UA" sz="1800" dirty="0"/>
                        <a:t>Результат з польської мови</a:t>
                      </a:r>
                      <a:endParaRPr lang="pl-PL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6→18, 5→, 4→14, 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3→8,  2→2 </a:t>
                      </a:r>
                      <a:r>
                        <a:rPr lang="uk-UA" sz="1600" dirty="0"/>
                        <a:t>балів</a:t>
                      </a:r>
                      <a:endParaRPr lang="pl-PL" sz="16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uk-UA" sz="1800" dirty="0"/>
                        <a:t>Результат з математики</a:t>
                      </a:r>
                      <a:endParaRPr lang="pl-PL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6→18, 5→17, 4→14, 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3→8 ,  2→2 </a:t>
                      </a:r>
                      <a:r>
                        <a:rPr lang="uk-UA" sz="1600" dirty="0"/>
                        <a:t>балів</a:t>
                      </a:r>
                      <a:endParaRPr lang="pl-PL" sz="16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/>
                        <a:t>Результат з І предмета</a:t>
                      </a:r>
                      <a:endParaRPr lang="pl-PL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6→18, 5→1</a:t>
                      </a:r>
                      <a:r>
                        <a:rPr lang="uk-UA" sz="1600" dirty="0"/>
                        <a:t>7</a:t>
                      </a:r>
                      <a:r>
                        <a:rPr lang="pl-PL" sz="1600" dirty="0"/>
                        <a:t>, 4→14, 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3→8,  2→2 </a:t>
                      </a:r>
                      <a:r>
                        <a:rPr lang="uk-UA" sz="1600" dirty="0"/>
                        <a:t>балів</a:t>
                      </a:r>
                      <a:endParaRPr lang="pl-PL" sz="16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901">
                <a:tc>
                  <a:txBody>
                    <a:bodyPr/>
                    <a:lstStyle/>
                    <a:p>
                      <a:r>
                        <a:rPr lang="uk-UA" sz="1800" dirty="0"/>
                        <a:t>Результат з ІІ предмета</a:t>
                      </a:r>
                      <a:endParaRPr lang="pl-PL" sz="1800" dirty="0"/>
                    </a:p>
                  </a:txBody>
                  <a:tcPr marT="45727" marB="45727"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6→18, 5→17, 4→14, </a:t>
                      </a:r>
                      <a:br>
                        <a:rPr lang="pl-PL" sz="1600" dirty="0"/>
                      </a:br>
                      <a:r>
                        <a:rPr lang="pl-PL" sz="1600" dirty="0"/>
                        <a:t>3→8 ,  2→2 </a:t>
                      </a:r>
                      <a:r>
                        <a:rPr lang="uk-UA" sz="1600" dirty="0"/>
                        <a:t>балів</a:t>
                      </a:r>
                      <a:endParaRPr lang="pl-PL" sz="1600" dirty="0"/>
                    </a:p>
                  </a:txBody>
                  <a:tcPr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166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ytuł 1"/>
          <p:cNvSpPr>
            <a:spLocks noGrp="1"/>
          </p:cNvSpPr>
          <p:nvPr>
            <p:ph type="title"/>
          </p:nvPr>
        </p:nvSpPr>
        <p:spPr>
          <a:xfrm>
            <a:off x="672985" y="407359"/>
            <a:ext cx="8153400" cy="9906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altLang="pl-PL" sz="2800" b="1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  <a:t>Схема розподілу балів при зарахуванні учнів з базової школи</a:t>
            </a:r>
            <a:endParaRPr lang="pl-PL" altLang="pl-PL" sz="2800" b="1" dirty="0">
              <a:solidFill>
                <a:srgbClr val="002060"/>
              </a:solidFill>
              <a:ea typeface="+mn-ea"/>
              <a:cs typeface="Arial"/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5058354"/>
              </p:ext>
            </p:extLst>
          </p:nvPr>
        </p:nvGraphicFramePr>
        <p:xfrm>
          <a:off x="607203" y="2038019"/>
          <a:ext cx="8153400" cy="202173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0133"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Критерії </a:t>
                      </a:r>
                      <a:r>
                        <a:rPr lang="pl-PL" sz="1800" dirty="0"/>
                        <a:t>- </a:t>
                      </a:r>
                      <a:r>
                        <a:rPr lang="uk-UA" sz="1800" dirty="0"/>
                        <a:t>екзамен</a:t>
                      </a:r>
                      <a:endParaRPr lang="pl-PL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/>
                        <a:t>Бали при зарахуванні</a:t>
                      </a:r>
                      <a:endParaRPr lang="pl-PL" sz="1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35">
                <a:tc>
                  <a:txBody>
                    <a:bodyPr/>
                    <a:lstStyle/>
                    <a:p>
                      <a:r>
                        <a:rPr lang="uk-UA" sz="1800" dirty="0"/>
                        <a:t>Результат з польської мови</a:t>
                      </a:r>
                      <a:endParaRPr lang="pl-PL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100% x 0,35</a:t>
                      </a:r>
                      <a:r>
                        <a:rPr lang="pl-PL" sz="1800" baseline="0" dirty="0"/>
                        <a:t> = 35</a:t>
                      </a:r>
                      <a:r>
                        <a:rPr lang="pl-PL" sz="1800" dirty="0"/>
                        <a:t> </a:t>
                      </a:r>
                      <a:r>
                        <a:rPr lang="uk-UA" sz="1800" dirty="0"/>
                        <a:t>балів</a:t>
                      </a:r>
                      <a:endParaRPr lang="pl-PL" sz="1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735">
                <a:tc>
                  <a:txBody>
                    <a:bodyPr/>
                    <a:lstStyle/>
                    <a:p>
                      <a:r>
                        <a:rPr lang="uk-UA" sz="1800" dirty="0"/>
                        <a:t>Результат з математики</a:t>
                      </a:r>
                      <a:endParaRPr lang="pl-PL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/>
                        <a:t>100% x 0,35</a:t>
                      </a:r>
                      <a:r>
                        <a:rPr lang="pl-PL" sz="1800" baseline="0" dirty="0"/>
                        <a:t> = 35</a:t>
                      </a:r>
                      <a:r>
                        <a:rPr lang="pl-PL" sz="1800" dirty="0"/>
                        <a:t> </a:t>
                      </a:r>
                      <a:r>
                        <a:rPr lang="uk-UA" sz="1800" dirty="0"/>
                        <a:t>балів</a:t>
                      </a:r>
                      <a:endParaRPr lang="pl-PL" sz="1800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133">
                <a:tc>
                  <a:txBody>
                    <a:bodyPr/>
                    <a:lstStyle/>
                    <a:p>
                      <a:r>
                        <a:rPr lang="uk-UA" sz="1800" dirty="0"/>
                        <a:t>Результат з іноземної</a:t>
                      </a:r>
                      <a:r>
                        <a:rPr lang="uk-UA" sz="1800" baseline="0" dirty="0"/>
                        <a:t> мови на базовому рівні</a:t>
                      </a:r>
                      <a:endParaRPr lang="pl-PL" sz="1800" dirty="0"/>
                    </a:p>
                  </a:txBody>
                  <a:tcPr marT="45707" marB="4570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/>
                        <a:t>100%</a:t>
                      </a:r>
                      <a:r>
                        <a:rPr lang="pl-PL" baseline="0" dirty="0"/>
                        <a:t> x 0,30 = 30 </a:t>
                      </a:r>
                      <a:r>
                        <a:rPr lang="uk-UA" baseline="0" dirty="0"/>
                        <a:t>балів</a:t>
                      </a:r>
                      <a:endParaRPr lang="pl-PL" dirty="0"/>
                    </a:p>
                  </a:txBody>
                  <a:tcPr marT="45707" marB="4570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251520" y="4926641"/>
            <a:ext cx="864096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3036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8" descr="Syrenka-WH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6165304"/>
            <a:ext cx="638175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Prostokąt 2"/>
          <p:cNvSpPr>
            <a:spLocks noChangeArrowheads="1"/>
          </p:cNvSpPr>
          <p:nvPr/>
        </p:nvSpPr>
        <p:spPr bwMode="auto">
          <a:xfrm>
            <a:off x="611560" y="1068936"/>
            <a:ext cx="7848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375945"/>
              </p:ext>
            </p:extLst>
          </p:nvPr>
        </p:nvGraphicFramePr>
        <p:xfrm>
          <a:off x="438185" y="1045877"/>
          <a:ext cx="8280648" cy="169777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40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3900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Екзамен восьмикласника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Дати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/>
                        <a:t>Польська мова </a:t>
                      </a:r>
                      <a:r>
                        <a:rPr lang="pl-PL" dirty="0"/>
                        <a:t>– 120</a:t>
                      </a:r>
                      <a:r>
                        <a:rPr lang="pl-PL" baseline="0" dirty="0"/>
                        <a:t> </a:t>
                      </a:r>
                      <a:r>
                        <a:rPr lang="uk-UA" baseline="0" dirty="0"/>
                        <a:t>хвилин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0" dirty="0"/>
                        <a:t>23 </a:t>
                      </a:r>
                      <a:r>
                        <a:rPr lang="uk-UA" b="0" dirty="0"/>
                        <a:t>травня </a:t>
                      </a:r>
                      <a:r>
                        <a:rPr lang="pl-PL" b="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r>
                        <a:rPr lang="uk-UA" dirty="0"/>
                        <a:t>Математика </a:t>
                      </a:r>
                      <a:r>
                        <a:rPr lang="pl-PL" dirty="0"/>
                        <a:t>– 100 </a:t>
                      </a:r>
                      <a:r>
                        <a:rPr lang="uk-UA" dirty="0"/>
                        <a:t>хвилин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l-PL" b="0" dirty="0"/>
                        <a:t>24</a:t>
                      </a:r>
                      <a:r>
                        <a:rPr lang="pl-PL" b="0" baseline="0" dirty="0"/>
                        <a:t> </a:t>
                      </a:r>
                      <a:r>
                        <a:rPr lang="uk-UA" b="0" baseline="0" dirty="0"/>
                        <a:t>травня </a:t>
                      </a:r>
                      <a:r>
                        <a:rPr lang="pl-PL" b="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900">
                <a:tc>
                  <a:txBody>
                    <a:bodyPr/>
                    <a:lstStyle/>
                    <a:p>
                      <a:r>
                        <a:rPr lang="uk-UA" dirty="0"/>
                        <a:t>Сучасна іноземна мова </a:t>
                      </a:r>
                      <a:r>
                        <a:rPr lang="pl-PL" baseline="0" dirty="0"/>
                        <a:t>– 90 </a:t>
                      </a:r>
                      <a:r>
                        <a:rPr lang="uk-UA" baseline="0" dirty="0"/>
                        <a:t>хвилин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pl-PL" b="0" dirty="0"/>
                        <a:t>25</a:t>
                      </a:r>
                      <a:r>
                        <a:rPr lang="pl-PL" b="0" baseline="0" dirty="0"/>
                        <a:t> </a:t>
                      </a:r>
                      <a:r>
                        <a:rPr lang="uk-UA" b="0" baseline="0" dirty="0"/>
                        <a:t>травня </a:t>
                      </a:r>
                      <a:r>
                        <a:rPr lang="pl-PL" b="0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Prostokąt 2"/>
          <p:cNvSpPr>
            <a:spLocks noChangeArrowheads="1"/>
          </p:cNvSpPr>
          <p:nvPr/>
        </p:nvSpPr>
        <p:spPr bwMode="auto">
          <a:xfrm>
            <a:off x="611560" y="3527143"/>
            <a:ext cx="78486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altLang="pl-PL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06119" y="228674"/>
            <a:ext cx="8327674" cy="64807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uk-UA" altLang="pl-PL" sz="2800" b="1" dirty="0">
                <a:solidFill>
                  <a:srgbClr val="002060"/>
                </a:solidFill>
                <a:latin typeface="Calibri"/>
                <a:ea typeface="+mn-ea"/>
                <a:cs typeface="Arial"/>
              </a:rPr>
              <a:t>Екзамен восьмикласника</a:t>
            </a:r>
            <a:endParaRPr lang="pl-PL" altLang="pl-PL" sz="2800" b="1" dirty="0">
              <a:solidFill>
                <a:srgbClr val="002060"/>
              </a:solidFill>
              <a:latin typeface="Calibri"/>
              <a:ea typeface="+mn-ea"/>
              <a:cs typeface="Arial"/>
            </a:endParaRPr>
          </a:p>
        </p:txBody>
      </p:sp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id="{7D9B729C-04AA-4889-A25A-C8EFFDEED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66435"/>
              </p:ext>
            </p:extLst>
          </p:nvPr>
        </p:nvGraphicFramePr>
        <p:xfrm>
          <a:off x="446715" y="2994387"/>
          <a:ext cx="8280648" cy="151251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40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505"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Екзамен восьмикласника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Дати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31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uk-UA" dirty="0">
                          <a:effectLst/>
                        </a:rPr>
                        <a:t>Оголошення результатів екзамену</a:t>
                      </a:r>
                      <a:r>
                        <a:rPr lang="pl-PL" dirty="0">
                          <a:effectLst/>
                        </a:rPr>
                        <a:t> ​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 dirty="0">
                          <a:latin typeface="Calibri"/>
                        </a:rPr>
                        <a:t>3 </a:t>
                      </a:r>
                      <a:r>
                        <a:rPr lang="uk-UA" sz="1800" b="0" i="0" u="none" strike="noStrike" noProof="0" dirty="0">
                          <a:latin typeface="Calibri"/>
                        </a:rPr>
                        <a:t>липня </a:t>
                      </a:r>
                      <a:r>
                        <a:rPr lang="pl-PL" sz="1800" b="0" i="0" u="none" strike="noStrike" noProof="0" dirty="0">
                          <a:latin typeface="Calibri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900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uk-UA" dirty="0">
                          <a:effectLst/>
                        </a:rPr>
                        <a:t>Видача довідок та надання інформації</a:t>
                      </a:r>
                      <a:r>
                        <a:rPr lang="uk-UA" baseline="0" dirty="0">
                          <a:effectLst/>
                        </a:rPr>
                        <a:t> учням, які здають екзамен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-PL" sz="1800" b="0" i="0" u="none" strike="noStrike" noProof="0" dirty="0">
                          <a:latin typeface="Calibri"/>
                        </a:rPr>
                        <a:t>6 </a:t>
                      </a:r>
                      <a:r>
                        <a:rPr lang="uk-UA" sz="1800" b="0" i="0" u="none" strike="noStrike" noProof="0" dirty="0">
                          <a:latin typeface="Calibri"/>
                        </a:rPr>
                        <a:t>липня </a:t>
                      </a:r>
                      <a:r>
                        <a:rPr lang="pl-PL" sz="1800" b="0" i="0" u="none" strike="noStrike" noProof="0" dirty="0">
                          <a:latin typeface="Calibri"/>
                        </a:rPr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406119" y="5339144"/>
            <a:ext cx="8573494" cy="135421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endParaRPr lang="pl-PL" sz="1400" dirty="0"/>
          </a:p>
          <a:p>
            <a:r>
              <a:rPr lang="uk-UA" sz="1400" dirty="0"/>
              <a:t>Джерело</a:t>
            </a:r>
            <a:r>
              <a:rPr lang="pl-PL" sz="1400" dirty="0"/>
              <a:t>:</a:t>
            </a:r>
            <a:r>
              <a:rPr lang="pl-PL" dirty="0"/>
              <a:t> </a:t>
            </a:r>
            <a:r>
              <a:rPr lang="pl-PL" sz="1600" dirty="0">
                <a:cs typeface="Calibri"/>
                <a:hlinkClick r:id="rId4"/>
              </a:rPr>
              <a:t>https://www.oke.waw.pl/files/oke_waw_431420220819%20E8_EM%202023%20Komunikat%20o%20harmonogramie.pdf.pdf</a:t>
            </a:r>
            <a:endParaRPr lang="pl-PL" sz="1600" dirty="0">
              <a:cs typeface="Calibri"/>
            </a:endParaRPr>
          </a:p>
          <a:p>
            <a:endParaRPr lang="pl-PL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0168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zawartości 2"/>
          <p:cNvSpPr>
            <a:spLocks noGrp="1"/>
          </p:cNvSpPr>
          <p:nvPr>
            <p:ph idx="1"/>
          </p:nvPr>
        </p:nvSpPr>
        <p:spPr>
          <a:xfrm>
            <a:off x="536006" y="1473485"/>
            <a:ext cx="8153400" cy="4565650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uk-UA" altLang="pl-PL" sz="1800" dirty="0"/>
              <a:t>У пошуку найкращого вибору кар</a:t>
            </a:r>
            <a:r>
              <a:rPr lang="pl-PL" altLang="pl-PL" sz="1800" dirty="0"/>
              <a:t>’</a:t>
            </a:r>
            <a:r>
              <a:rPr lang="uk-UA" altLang="pl-PL" sz="1800" dirty="0" err="1"/>
              <a:t>єрного</a:t>
            </a:r>
            <a:r>
              <a:rPr lang="uk-UA" altLang="pl-PL" sz="1800" dirty="0"/>
              <a:t> шляху можна скористатися можливістю індивідуальних зустрічей з кар</a:t>
            </a:r>
            <a:r>
              <a:rPr lang="pl-PL" altLang="pl-PL" sz="1800" dirty="0"/>
              <a:t>’</a:t>
            </a:r>
            <a:r>
              <a:rPr lang="uk-UA" altLang="pl-PL" sz="1800" dirty="0"/>
              <a:t>єрним консультантом, які проводяться безкоштовно у</a:t>
            </a:r>
            <a:r>
              <a:rPr lang="pl-PL" altLang="pl-PL" sz="1800" dirty="0"/>
              <a:t>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altLang="pl-PL" sz="1800" b="1" dirty="0"/>
              <a:t>Базових школах</a:t>
            </a:r>
            <a:endParaRPr lang="pl-PL" altLang="pl-PL" sz="1800" b="1" dirty="0">
              <a:solidFill>
                <a:srgbClr val="FF0000"/>
              </a:solidFill>
            </a:endParaRPr>
          </a:p>
          <a:p>
            <a:pPr lvl="1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altLang="pl-PL" sz="1800" b="1" dirty="0"/>
              <a:t>Районних психологічно-педагогічних </a:t>
            </a:r>
            <a:r>
              <a:rPr lang="uk-UA" altLang="pl-PL" sz="1800" b="1" dirty="0" err="1"/>
              <a:t>клініках</a:t>
            </a:r>
            <a:r>
              <a:rPr lang="uk-UA" altLang="pl-PL" sz="1800" b="1" dirty="0"/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sz="1800" b="1" dirty="0">
                <a:solidFill>
                  <a:prstClr val="black"/>
                </a:solidFill>
              </a:rPr>
              <a:t>Центрі розвитку кар</a:t>
            </a:r>
            <a:r>
              <a:rPr lang="pl-PL" sz="1800" b="1" dirty="0">
                <a:solidFill>
                  <a:prstClr val="black"/>
                </a:solidFill>
              </a:rPr>
              <a:t>’</a:t>
            </a:r>
            <a:r>
              <a:rPr lang="uk-UA" sz="1800" b="1" dirty="0" err="1">
                <a:solidFill>
                  <a:prstClr val="black"/>
                </a:solidFill>
              </a:rPr>
              <a:t>єрного</a:t>
            </a:r>
            <a:r>
              <a:rPr lang="uk-UA" sz="1800" b="1" dirty="0">
                <a:solidFill>
                  <a:prstClr val="black"/>
                </a:solidFill>
              </a:rPr>
              <a:t> консультування </a:t>
            </a:r>
            <a:r>
              <a:rPr lang="pl-PL" sz="1800" b="1" dirty="0">
                <a:solidFill>
                  <a:prstClr val="black"/>
                </a:solidFill>
              </a:rPr>
              <a:t> </a:t>
            </a:r>
            <a:r>
              <a:rPr lang="uk-UA" sz="1800" b="1" dirty="0">
                <a:solidFill>
                  <a:prstClr val="black"/>
                </a:solidFill>
              </a:rPr>
              <a:t>Варшавського центру громадсько-освітніх інновацій та курсів - </a:t>
            </a:r>
            <a:r>
              <a:rPr lang="pl-PL" altLang="pl-PL" sz="1800" b="1" dirty="0"/>
              <a:t>wcies.edu.pl</a:t>
            </a:r>
            <a:r>
              <a:rPr lang="uk-UA" altLang="pl-PL" sz="1800" b="1" dirty="0"/>
              <a:t> </a:t>
            </a:r>
            <a:r>
              <a:rPr lang="pl-PL" altLang="pl-PL" sz="1800" b="1" dirty="0"/>
              <a:t> </a:t>
            </a:r>
            <a:r>
              <a:rPr lang="uk-UA" altLang="pl-PL" sz="1800" dirty="0"/>
              <a:t>закладка Кар</a:t>
            </a:r>
            <a:r>
              <a:rPr lang="pl-PL" altLang="pl-PL" sz="1800" dirty="0"/>
              <a:t>’</a:t>
            </a:r>
            <a:r>
              <a:rPr lang="uk-UA" altLang="pl-PL" sz="1800" dirty="0" err="1"/>
              <a:t>єрне</a:t>
            </a:r>
            <a:r>
              <a:rPr lang="uk-UA" altLang="pl-PL" sz="1800" dirty="0"/>
              <a:t> консультування</a:t>
            </a:r>
            <a:r>
              <a:rPr lang="pl-PL" altLang="pl-PL" sz="1800" dirty="0"/>
              <a:t>- </a:t>
            </a:r>
            <a:r>
              <a:rPr lang="uk-UA" altLang="pl-PL" sz="1800" dirty="0"/>
              <a:t>Учні </a:t>
            </a:r>
            <a:r>
              <a:rPr lang="pl-PL" altLang="pl-PL" sz="1800" dirty="0"/>
              <a:t>[</a:t>
            </a:r>
            <a:r>
              <a:rPr lang="uk-UA" altLang="pl-PL" sz="1800" dirty="0"/>
              <a:t>пол. </a:t>
            </a:r>
            <a:r>
              <a:rPr lang="pl-PL" altLang="pl-PL" sz="1800" dirty="0"/>
              <a:t>Doradztwo zawodowe – Uczniowie]</a:t>
            </a:r>
            <a:r>
              <a:rPr lang="uk-UA" altLang="pl-PL" sz="1800" dirty="0"/>
              <a:t> </a:t>
            </a:r>
            <a:r>
              <a:rPr lang="pl-PL" altLang="pl-PL" sz="1800" dirty="0"/>
              <a:t>(</a:t>
            </a:r>
            <a:r>
              <a:rPr lang="uk-UA" altLang="pl-PL" sz="1800" dirty="0"/>
              <a:t>Записи на індивідуальні консультації для учнів</a:t>
            </a:r>
            <a:r>
              <a:rPr lang="pl-PL" sz="1800" dirty="0"/>
              <a:t>) </a:t>
            </a:r>
            <a:endParaRPr lang="pl-PL" altLang="pl-PL" sz="18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uk-UA" altLang="pl-PL" sz="1800" b="1" dirty="0"/>
              <a:t>Центр інформації та молодіжного консультування у Палаці Молоді</a:t>
            </a:r>
            <a:r>
              <a:rPr lang="pl-PL" altLang="pl-PL" sz="1800" b="1" dirty="0"/>
              <a:t>, </a:t>
            </a:r>
            <a:br>
              <a:rPr lang="pl-PL" altLang="pl-PL" sz="1800" b="1" dirty="0"/>
            </a:br>
            <a:r>
              <a:rPr lang="uk-UA" altLang="pl-PL" sz="1800" b="1" dirty="0"/>
              <a:t>Пляц Дефіляд </a:t>
            </a:r>
            <a:r>
              <a:rPr lang="pl-PL" altLang="pl-PL" sz="1800" b="1" dirty="0"/>
              <a:t>1,  </a:t>
            </a:r>
            <a:r>
              <a:rPr lang="uk-UA" altLang="pl-PL" sz="1800" dirty="0"/>
              <a:t>кімната</a:t>
            </a:r>
            <a:r>
              <a:rPr lang="pl-PL" altLang="pl-PL" sz="1800" dirty="0"/>
              <a:t> 103</a:t>
            </a:r>
            <a:r>
              <a:rPr lang="pl-PL" altLang="pl-PL" sz="1800" b="1" dirty="0"/>
              <a:t>, </a:t>
            </a:r>
            <a:r>
              <a:rPr lang="uk-UA" altLang="pl-PL" sz="1800" b="1" dirty="0"/>
              <a:t>електронна адресаа</a:t>
            </a:r>
            <a:r>
              <a:rPr lang="pl-PL" altLang="pl-PL" sz="1800" dirty="0"/>
              <a:t>: </a:t>
            </a:r>
            <a:r>
              <a:rPr lang="pl-PL" altLang="pl-PL" sz="1800" b="1" dirty="0">
                <a:hlinkClick r:id="rId3"/>
              </a:rPr>
              <a:t>ciidm@pm.waw.pl</a:t>
            </a:r>
            <a:r>
              <a:rPr lang="pl-PL" altLang="pl-PL" sz="1800" b="1" dirty="0"/>
              <a:t>, </a:t>
            </a:r>
            <a:r>
              <a:rPr lang="uk-UA" altLang="pl-PL" sz="1800" b="1" dirty="0"/>
              <a:t>тел</a:t>
            </a:r>
            <a:r>
              <a:rPr lang="pl-PL" altLang="pl-PL" sz="1800" b="1" dirty="0"/>
              <a:t>. 22 656 66 48</a:t>
            </a:r>
            <a:endParaRPr lang="pl-PL" altLang="pl-PL" sz="1800" b="1" dirty="0">
              <a:cs typeface="Calibri"/>
            </a:endParaRPr>
          </a:p>
          <a:p>
            <a:pPr marL="0" indent="0">
              <a:buFont typeface="Wingdings" pitchFamily="2" charset="2"/>
              <a:buNone/>
              <a:defRPr/>
            </a:pPr>
            <a:br>
              <a:rPr lang="pl-PL" dirty="0"/>
            </a:br>
            <a:endParaRPr lang="pl-PL" altLang="pl-PL" sz="1800" b="1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60482" y="383274"/>
            <a:ext cx="8680104" cy="990600"/>
          </a:xfrm>
          <a:prstGeom prst="rect">
            <a:avLst/>
          </a:prstGeom>
        </p:spPr>
        <p:txBody>
          <a:bodyPr lIns="91440" tIns="45720" rIns="91440" bIns="4572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 шукати підтримку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64" y="878574"/>
            <a:ext cx="1162636" cy="191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083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525" y="277607"/>
            <a:ext cx="7886700" cy="1325563"/>
          </a:xfrm>
        </p:spPr>
        <p:txBody>
          <a:bodyPr>
            <a:norm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pl-PL" sz="2800" b="1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КОРИСНІ ПОСИЛАННЯ</a:t>
            </a:r>
            <a:endParaRPr lang="pl-PL" sz="2800" b="1" dirty="0">
              <a:solidFill>
                <a:srgbClr val="1F497D"/>
              </a:solidFill>
              <a:latin typeface="+mn-lt"/>
              <a:ea typeface="+mn-ea"/>
              <a:cs typeface="Calibri" panose="020F0502020204030204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127947" y="1591294"/>
            <a:ext cx="5054852" cy="5167569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50000"/>
              </a:lnSpc>
              <a:spcBef>
                <a:spcPts val="550"/>
              </a:spcBef>
              <a:buClr>
                <a:schemeClr val="tx1"/>
              </a:buClr>
              <a:buSzPct val="120000"/>
              <a:buFont typeface="Wingdings" panose="05000000000000000000" pitchFamily="2" charset="2"/>
              <a:buChar char="Ø"/>
            </a:pPr>
            <a:r>
              <a:rPr lang="uk-UA" altLang="pl-PL" sz="1600" b="1" dirty="0"/>
              <a:t>Бюро освіти Управління столичного міста Варшави </a:t>
            </a:r>
            <a:br>
              <a:rPr lang="pl-PL" altLang="pl-PL" sz="1600" b="1" dirty="0"/>
            </a:br>
            <a:r>
              <a:rPr lang="pl-PL" altLang="pl-PL" sz="1600" b="1" dirty="0">
                <a:solidFill>
                  <a:srgbClr val="0563C1"/>
                </a:solidFill>
                <a:hlinkClick r:id="rId2"/>
              </a:rPr>
              <a:t>www</a:t>
            </a:r>
            <a:r>
              <a:rPr lang="pl-PL" altLang="pl-PL" sz="1600" b="1" dirty="0">
                <a:solidFill>
                  <a:srgbClr val="0070C0"/>
                </a:solidFill>
                <a:hlinkClick r:id="rId2"/>
              </a:rPr>
              <a:t>.edukacja.warszawa.pl</a:t>
            </a:r>
            <a:br>
              <a:rPr lang="pl-PL" altLang="pl-PL" sz="1600" b="1" dirty="0"/>
            </a:br>
            <a:r>
              <a:rPr lang="pl-PL" altLang="pl-PL" sz="1600" dirty="0"/>
              <a:t>(</a:t>
            </a:r>
            <a:r>
              <a:rPr lang="uk-UA" altLang="pl-PL" sz="1600" dirty="0">
                <a:solidFill>
                  <a:schemeClr val="tx2">
                    <a:lumMod val="75000"/>
                  </a:schemeClr>
                </a:solidFill>
              </a:rPr>
              <a:t>Закладка Набір </a:t>
            </a:r>
            <a:r>
              <a:rPr lang="pl-PL" altLang="pl-PL" sz="1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uk-UA" altLang="pl-PL" sz="1600" dirty="0">
                <a:solidFill>
                  <a:schemeClr val="tx2">
                    <a:lumMod val="75000"/>
                  </a:schemeClr>
                </a:solidFill>
              </a:rPr>
              <a:t>пол. </a:t>
            </a:r>
            <a:r>
              <a:rPr lang="pl-PL" altLang="pl-PL" sz="1600" dirty="0">
                <a:solidFill>
                  <a:schemeClr val="tx2">
                    <a:lumMod val="75000"/>
                  </a:schemeClr>
                </a:solidFill>
              </a:rPr>
              <a:t>Rekrutacja] – </a:t>
            </a:r>
            <a:r>
              <a:rPr lang="uk-UA" altLang="pl-PL" sz="1600" dirty="0">
                <a:solidFill>
                  <a:schemeClr val="tx2">
                    <a:lumMod val="75000"/>
                  </a:schemeClr>
                </a:solidFill>
              </a:rPr>
              <a:t> Після базової школи </a:t>
            </a:r>
            <a:r>
              <a:rPr lang="pl-PL" altLang="pl-PL" sz="1600" dirty="0">
                <a:solidFill>
                  <a:schemeClr val="tx2">
                    <a:lumMod val="75000"/>
                  </a:schemeClr>
                </a:solidFill>
              </a:rPr>
              <a:t>[</a:t>
            </a:r>
            <a:r>
              <a:rPr lang="uk-UA" altLang="pl-PL" sz="1600" dirty="0">
                <a:solidFill>
                  <a:schemeClr val="tx2">
                    <a:lumMod val="75000"/>
                  </a:schemeClr>
                </a:solidFill>
              </a:rPr>
              <a:t>пол. </a:t>
            </a:r>
            <a:r>
              <a:rPr lang="pl-PL" altLang="pl-PL" sz="1600" dirty="0">
                <a:solidFill>
                  <a:schemeClr val="tx2">
                    <a:lumMod val="75000"/>
                  </a:schemeClr>
                </a:solidFill>
              </a:rPr>
              <a:t>Po </a:t>
            </a:r>
            <a:r>
              <a:rPr lang="pl-PL" altLang="pl-PL" sz="1600" dirty="0">
                <a:ea typeface="+mn-lt"/>
                <a:cs typeface="+mn-lt"/>
              </a:rPr>
              <a:t>szkole podstawowej]</a:t>
            </a:r>
            <a:br>
              <a:rPr lang="pl-PL" altLang="pl-PL" sz="1600" dirty="0">
                <a:ea typeface="+mn-lt"/>
                <a:cs typeface="+mn-lt"/>
              </a:rPr>
            </a:br>
            <a:r>
              <a:rPr lang="uk-UA" sz="1600" dirty="0">
                <a:ea typeface="+mn-lt"/>
                <a:cs typeface="+mn-lt"/>
              </a:rPr>
              <a:t>зокрема план набору</a:t>
            </a:r>
            <a:r>
              <a:rPr lang="pl-PL" sz="1600" dirty="0">
                <a:ea typeface="+mn-lt"/>
                <a:cs typeface="+mn-lt"/>
              </a:rPr>
              <a:t>, </a:t>
            </a:r>
            <a:r>
              <a:rPr lang="uk-UA" sz="1600" dirty="0">
                <a:ea typeface="+mn-lt"/>
                <a:cs typeface="+mn-lt"/>
              </a:rPr>
              <a:t>графік набору</a:t>
            </a:r>
            <a:r>
              <a:rPr lang="pl-PL" sz="1600" dirty="0">
                <a:ea typeface="+mn-lt"/>
                <a:cs typeface="+mn-lt"/>
              </a:rPr>
              <a:t>, </a:t>
            </a:r>
            <a:br>
              <a:rPr lang="pl-PL" sz="1600" dirty="0">
                <a:ea typeface="+mn-lt"/>
                <a:cs typeface="+mn-lt"/>
              </a:rPr>
            </a:br>
            <a:r>
              <a:rPr lang="uk-UA" sz="1600" dirty="0">
                <a:ea typeface="+mn-lt"/>
                <a:cs typeface="+mn-lt"/>
              </a:rPr>
              <a:t>умови та критерії зарахування</a:t>
            </a:r>
            <a:r>
              <a:rPr lang="pl-PL" sz="1600" dirty="0">
                <a:ea typeface="+mn-lt"/>
                <a:cs typeface="+mn-lt"/>
              </a:rPr>
              <a:t>, </a:t>
            </a:r>
            <a:r>
              <a:rPr lang="uk-UA" sz="1600" dirty="0">
                <a:ea typeface="+mn-lt"/>
                <a:cs typeface="+mn-lt"/>
              </a:rPr>
              <a:t>принципи підрахунку балів</a:t>
            </a:r>
            <a:r>
              <a:rPr lang="pl-PL" sz="1600" dirty="0">
                <a:ea typeface="+mn-lt"/>
                <a:cs typeface="+mn-lt"/>
              </a:rPr>
              <a:t>, </a:t>
            </a:r>
            <a:r>
              <a:rPr lang="uk-UA" sz="1600" dirty="0">
                <a:ea typeface="+mn-lt"/>
                <a:cs typeface="+mn-lt"/>
              </a:rPr>
              <a:t>правила прийому іноземних учнів</a:t>
            </a:r>
            <a:r>
              <a:rPr lang="pl-PL" sz="1600" dirty="0">
                <a:ea typeface="+mn-lt"/>
                <a:cs typeface="+mn-lt"/>
              </a:rPr>
              <a:t>, </a:t>
            </a:r>
            <a:r>
              <a:rPr lang="uk-UA" sz="1600" dirty="0">
                <a:ea typeface="+mn-lt"/>
                <a:cs typeface="+mn-lt"/>
              </a:rPr>
              <a:t>довідник старших шкіл,</a:t>
            </a:r>
            <a:br>
              <a:rPr lang="pl-PL" sz="1600" dirty="0">
                <a:ea typeface="+mn-lt"/>
                <a:cs typeface="+mn-lt"/>
              </a:rPr>
            </a:br>
            <a:r>
              <a:rPr lang="uk-UA" sz="1600" dirty="0">
                <a:ea typeface="+mn-lt"/>
                <a:cs typeface="+mn-lt"/>
              </a:rPr>
              <a:t>перелік відритих днів</a:t>
            </a:r>
            <a:r>
              <a:rPr lang="pl-PL" sz="1600" dirty="0">
                <a:ea typeface="+mn-lt"/>
                <a:cs typeface="+mn-lt"/>
              </a:rPr>
              <a:t>) </a:t>
            </a:r>
            <a:endParaRPr lang="pl-PL" altLang="pl-PL" sz="1600" b="1" dirty="0">
              <a:solidFill>
                <a:schemeClr val="tx2">
                  <a:lumMod val="75000"/>
                </a:schemeClr>
              </a:solidFill>
              <a:cs typeface="Calibri" panose="020F0502020204030204"/>
            </a:endParaRPr>
          </a:p>
          <a:p>
            <a:pPr>
              <a:lnSpc>
                <a:spcPct val="150000"/>
              </a:lnSpc>
              <a:spcBef>
                <a:spcPts val="550"/>
              </a:spcBef>
              <a:buClr>
                <a:srgbClr val="00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uk-UA" sz="1600" b="1" dirty="0"/>
              <a:t>Управління освіти в Варшаві </a:t>
            </a:r>
            <a:br>
              <a:rPr lang="pl-PL" sz="1600" b="1" dirty="0"/>
            </a:br>
            <a:r>
              <a:rPr lang="uk-UA" sz="1600" dirty="0"/>
              <a:t>Перелік мистецьких, спортивних та освітніх турнірів</a:t>
            </a:r>
            <a:r>
              <a:rPr lang="pl-PL" sz="1600" b="1" dirty="0"/>
              <a:t> </a:t>
            </a:r>
            <a:r>
              <a:rPr lang="pl-PL" sz="1500" dirty="0"/>
              <a:t>(</a:t>
            </a:r>
            <a:r>
              <a:rPr lang="uk-UA" sz="1500" dirty="0"/>
              <a:t>Закладка Батьки та Учні </a:t>
            </a:r>
            <a:r>
              <a:rPr lang="pl-PL" sz="1500" dirty="0"/>
              <a:t>[</a:t>
            </a:r>
            <a:r>
              <a:rPr lang="uk-UA" sz="1500" dirty="0"/>
              <a:t>пол. </a:t>
            </a:r>
            <a:r>
              <a:rPr lang="pl-PL" sz="1500" dirty="0"/>
              <a:t>Rodzice i Uczniowie]</a:t>
            </a:r>
            <a:r>
              <a:rPr lang="uk-UA" sz="1500" dirty="0"/>
              <a:t>– Конкурси і олімпіади </a:t>
            </a:r>
            <a:r>
              <a:rPr lang="pl-PL" sz="1500" dirty="0"/>
              <a:t>[</a:t>
            </a:r>
            <a:r>
              <a:rPr lang="uk-UA" sz="1500" dirty="0"/>
              <a:t>пол. </a:t>
            </a:r>
            <a:r>
              <a:rPr lang="pl-PL" sz="1500" dirty="0"/>
              <a:t>Konkursy </a:t>
            </a:r>
            <a:br>
              <a:rPr lang="pl-PL" sz="1500" dirty="0"/>
            </a:br>
            <a:r>
              <a:rPr lang="pl-PL" sz="1500" dirty="0"/>
              <a:t>i olimpiady] – </a:t>
            </a:r>
            <a:r>
              <a:rPr lang="uk-UA" sz="1500" dirty="0"/>
              <a:t>Інші конкурси, турніри </a:t>
            </a:r>
            <a:r>
              <a:rPr lang="pl-PL" sz="1500" dirty="0"/>
              <a:t>[</a:t>
            </a:r>
            <a:r>
              <a:rPr lang="uk-UA" sz="1500" dirty="0"/>
              <a:t>пол. </a:t>
            </a:r>
            <a:r>
              <a:rPr lang="pl-PL" sz="1500" dirty="0"/>
              <a:t>Inne konkursy, turnieje])</a:t>
            </a:r>
            <a:br>
              <a:rPr lang="pl-PL" sz="1500" dirty="0"/>
            </a:br>
            <a:r>
              <a:rPr lang="pl-PL" sz="1600" b="1" dirty="0">
                <a:hlinkClick r:id="rId3"/>
              </a:rPr>
              <a:t>https</a:t>
            </a:r>
            <a:r>
              <a:rPr lang="pl-PL" sz="1600" b="1" dirty="0">
                <a:ea typeface="+mn-lt"/>
                <a:cs typeface="+mn-lt"/>
                <a:hlinkClick r:id="rId3"/>
              </a:rPr>
              <a:t>://www.kuratorium.waw.pl/pl/rodzice-i-uczniowie/konkursy-i-olimpiady/inne-konkursy-turnieje/16314,Wykaz-zawodow-wiedzy-artystycznych-i-sportowych-2022-r.html</a:t>
            </a:r>
            <a:endParaRPr lang="pl-PL" sz="1600" b="1" dirty="0">
              <a:ea typeface="+mn-lt"/>
              <a:cs typeface="+mn-lt"/>
            </a:endParaRPr>
          </a:p>
          <a:p>
            <a:pPr marL="0" indent="0">
              <a:lnSpc>
                <a:spcPct val="150000"/>
              </a:lnSpc>
              <a:spcBef>
                <a:spcPts val="550"/>
              </a:spcBef>
              <a:buClr>
                <a:srgbClr val="000000"/>
              </a:buClr>
              <a:buSzPct val="120000"/>
              <a:buNone/>
            </a:pPr>
            <a:endParaRPr lang="pl-PL" altLang="pl-PL" sz="1600" b="1" dirty="0">
              <a:solidFill>
                <a:srgbClr val="C0504D"/>
              </a:solidFill>
              <a:latin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50000"/>
              </a:lnSpc>
              <a:spcBef>
                <a:spcPts val="550"/>
              </a:spcBef>
              <a:buClr>
                <a:srgbClr val="000000"/>
              </a:buClr>
              <a:buSzPct val="120000"/>
              <a:buNone/>
            </a:pPr>
            <a:endParaRPr lang="pl-PL" sz="1600" b="1" dirty="0">
              <a:solidFill>
                <a:srgbClr val="000000"/>
              </a:solidFill>
              <a:latin typeface="Calibri"/>
              <a:cs typeface="Calibri" panose="020F0502020204030204"/>
            </a:endParaRPr>
          </a:p>
          <a:p>
            <a:pPr>
              <a:lnSpc>
                <a:spcPct val="150000"/>
              </a:lnSpc>
              <a:spcBef>
                <a:spcPts val="550"/>
              </a:spcBef>
              <a:buClr>
                <a:srgbClr val="4F81BD"/>
              </a:buClr>
              <a:buSzPct val="60000"/>
            </a:pPr>
            <a:endParaRPr lang="pl-PL" altLang="pl-PL" sz="1600" b="1" dirty="0">
              <a:solidFill>
                <a:srgbClr val="C0504D"/>
              </a:solidFill>
              <a:latin typeface="Bookman Old Style" panose="02050604050505020204" pitchFamily="18" charset="0"/>
              <a:cs typeface="Calibri" panose="020F0502020204030204"/>
            </a:endParaRPr>
          </a:p>
          <a:p>
            <a:pPr marL="0" indent="0">
              <a:buNone/>
            </a:pPr>
            <a:endParaRPr lang="pl-PL" dirty="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4533693" y="1690689"/>
            <a:ext cx="4610307" cy="46626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lvl="1" indent="-285750">
              <a:spcBef>
                <a:spcPts val="550"/>
              </a:spcBef>
              <a:buFont typeface="Wingdings" panose="020B0604020202020204" pitchFamily="34" charset="0"/>
              <a:buChar char="Ø"/>
            </a:pPr>
            <a:r>
              <a:rPr lang="uk-UA" sz="1600" b="1" dirty="0"/>
              <a:t>Центр розвитку кар</a:t>
            </a:r>
            <a:r>
              <a:rPr lang="pl-PL" sz="1600" b="1" dirty="0"/>
              <a:t>’</a:t>
            </a:r>
            <a:r>
              <a:rPr lang="uk-UA" sz="1600" b="1" dirty="0" err="1"/>
              <a:t>єрного</a:t>
            </a:r>
            <a:r>
              <a:rPr lang="uk-UA" sz="1600" b="1" dirty="0"/>
              <a:t> консультування Варшавського центру громадсько-освітніх інновацій та курсів </a:t>
            </a:r>
            <a:r>
              <a:rPr lang="pl-PL" sz="1600" b="1" dirty="0"/>
              <a:t> (</a:t>
            </a:r>
            <a:r>
              <a:rPr lang="uk-UA" sz="1600" dirty="0"/>
              <a:t>Закладка кар</a:t>
            </a:r>
            <a:r>
              <a:rPr lang="pl-PL" sz="1600" dirty="0"/>
              <a:t>’</a:t>
            </a:r>
            <a:r>
              <a:rPr lang="uk-UA" sz="1600" dirty="0" err="1"/>
              <a:t>єрне</a:t>
            </a:r>
            <a:r>
              <a:rPr lang="uk-UA" sz="1600" dirty="0"/>
              <a:t> консультування </a:t>
            </a:r>
            <a:r>
              <a:rPr lang="pl-PL" sz="1600" dirty="0"/>
              <a:t>[</a:t>
            </a:r>
            <a:r>
              <a:rPr lang="uk-UA" sz="1600" dirty="0"/>
              <a:t>пол. </a:t>
            </a:r>
            <a:r>
              <a:rPr lang="pl-PL" sz="1600" dirty="0"/>
              <a:t>Doradztwo zawodowe])</a:t>
            </a:r>
            <a:r>
              <a:rPr lang="pl-PL" sz="1600" dirty="0">
                <a:ea typeface="+mn-lt"/>
                <a:cs typeface="+mn-lt"/>
              </a:rPr>
              <a:t> </a:t>
            </a:r>
            <a:br>
              <a:rPr lang="en-US" sz="1600" dirty="0">
                <a:ea typeface="+mn-lt"/>
                <a:cs typeface="+mn-lt"/>
              </a:rPr>
            </a:br>
            <a:r>
              <a:rPr lang="pl-PL" sz="1600" b="1" dirty="0">
                <a:solidFill>
                  <a:schemeClr val="accent1"/>
                </a:solidFill>
                <a:hlinkClick r:id="rId4"/>
              </a:rPr>
              <a:t>www.wcies.edu.pl</a:t>
            </a:r>
            <a:endParaRPr lang="pl-PL" sz="1600" b="1" dirty="0">
              <a:solidFill>
                <a:schemeClr val="accent1"/>
              </a:solidFill>
              <a:ea typeface="Calibri"/>
              <a:cs typeface="Calibri"/>
            </a:endParaRPr>
          </a:p>
          <a:p>
            <a:pPr marL="457200" lvl="1" indent="0">
              <a:spcBef>
                <a:spcPts val="550"/>
              </a:spcBef>
              <a:buNone/>
            </a:pPr>
            <a:endParaRPr lang="pl-PL" altLang="pl-PL" sz="1600" b="1" dirty="0">
              <a:solidFill>
                <a:schemeClr val="accent1"/>
              </a:solidFill>
            </a:endParaRPr>
          </a:p>
          <a:p>
            <a:pPr lvl="1">
              <a:spcBef>
                <a:spcPts val="550"/>
              </a:spcBef>
              <a:buFont typeface="Wingdings" pitchFamily="2" charset="2"/>
              <a:buChar char="Ø"/>
            </a:pPr>
            <a:r>
              <a:rPr lang="uk-UA" altLang="pl-PL" sz="1600" b="1" dirty="0"/>
              <a:t>Інформація про професії</a:t>
            </a:r>
            <a:r>
              <a:rPr lang="pl-PL" altLang="pl-PL" sz="1600" b="1" dirty="0"/>
              <a:t>, </a:t>
            </a:r>
            <a:r>
              <a:rPr lang="uk-UA" altLang="pl-PL" sz="1600" b="1" dirty="0"/>
              <a:t>рейтинги шкіл</a:t>
            </a:r>
            <a:r>
              <a:rPr lang="pl-PL" altLang="pl-PL" sz="1600" b="1" dirty="0"/>
              <a:t>   </a:t>
            </a:r>
            <a:r>
              <a:rPr lang="pl-PL" altLang="pl-PL" sz="1600" b="1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www.perspektywy.pl</a:t>
            </a:r>
            <a:br>
              <a:rPr lang="pl-PL" altLang="pl-PL" sz="1600" b="1" dirty="0">
                <a:solidFill>
                  <a:schemeClr val="accent1"/>
                </a:solidFill>
              </a:rPr>
            </a:br>
            <a:endParaRPr lang="pl-PL" altLang="pl-PL" sz="1600" b="1" dirty="0">
              <a:solidFill>
                <a:schemeClr val="accent1"/>
              </a:solidFill>
            </a:endParaRPr>
          </a:p>
          <a:p>
            <a:pPr lvl="1">
              <a:spcBef>
                <a:spcPts val="550"/>
              </a:spcBef>
              <a:buSzPct val="120000"/>
              <a:buFont typeface="Wingdings" pitchFamily="2" charset="2"/>
              <a:buChar char="Ø"/>
            </a:pPr>
            <a:r>
              <a:rPr lang="uk-UA" altLang="pl-PL" sz="1600" b="1" dirty="0"/>
              <a:t>Інформація про ринок праці</a:t>
            </a:r>
            <a:br>
              <a:rPr lang="pl-PL" altLang="pl-PL" sz="1200" b="1" dirty="0"/>
            </a:br>
            <a:r>
              <a:rPr lang="pl-PL" altLang="pl-PL" sz="1600" b="1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www.barometrzawodow.pl</a:t>
            </a:r>
            <a:br>
              <a:rPr lang="pl-PL" altLang="pl-PL" sz="1600" b="1" dirty="0">
                <a:solidFill>
                  <a:schemeClr val="accent1"/>
                </a:solidFill>
              </a:rPr>
            </a:br>
            <a:endParaRPr lang="pl-PL" altLang="pl-PL" sz="1600" b="1" dirty="0">
              <a:solidFill>
                <a:schemeClr val="accent1"/>
              </a:solidFill>
            </a:endParaRPr>
          </a:p>
          <a:p>
            <a:pPr lvl="1">
              <a:lnSpc>
                <a:spcPct val="150000"/>
              </a:lnSpc>
              <a:spcBef>
                <a:spcPts val="550"/>
              </a:spcBef>
              <a:buSzPct val="120000"/>
              <a:buFont typeface="Wingdings" pitchFamily="2" charset="2"/>
              <a:buChar char="Ø"/>
            </a:pPr>
            <a:r>
              <a:rPr lang="uk-UA" altLang="pl-PL" sz="1600" b="1" dirty="0"/>
              <a:t>Окружна екзаменаційна комісія </a:t>
            </a:r>
            <a:r>
              <a:rPr lang="pl-PL" altLang="pl-PL" sz="1600" b="1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www.oke.waw.pl</a:t>
            </a:r>
            <a:endParaRPr lang="pl-PL" altLang="pl-PL" sz="1600" b="1" dirty="0">
              <a:solidFill>
                <a:schemeClr val="accent1"/>
              </a:solidFill>
            </a:endParaRPr>
          </a:p>
          <a:p>
            <a:pPr lvl="1">
              <a:lnSpc>
                <a:spcPct val="150000"/>
              </a:lnSpc>
              <a:spcBef>
                <a:spcPts val="550"/>
              </a:spcBef>
              <a:buSzPct val="120000"/>
              <a:buFont typeface="Wingdings" pitchFamily="2" charset="2"/>
              <a:buChar char="Ø"/>
            </a:pPr>
            <a:endParaRPr lang="pl-PL" altLang="pl-PL" sz="1500" b="1" dirty="0">
              <a:solidFill>
                <a:srgbClr val="C0504D"/>
              </a:solidFill>
            </a:endParaRPr>
          </a:p>
          <a:p>
            <a:pPr lvl="0">
              <a:lnSpc>
                <a:spcPct val="150000"/>
              </a:lnSpc>
              <a:spcBef>
                <a:spcPts val="550"/>
              </a:spcBef>
              <a:buSzPct val="120000"/>
              <a:buFont typeface="Wingdings" pitchFamily="2" charset="2"/>
              <a:buChar char="Ø"/>
            </a:pPr>
            <a:endParaRPr lang="pl-PL" altLang="pl-PL" sz="1600" b="1" dirty="0">
              <a:solidFill>
                <a:srgbClr val="C0504D"/>
              </a:solidFill>
              <a:latin typeface="Bookman Old Style" panose="02050604050505020204" pitchFamily="18" charset="0"/>
            </a:endParaRPr>
          </a:p>
          <a:p>
            <a:pPr>
              <a:spcBef>
                <a:spcPts val="550"/>
              </a:spcBef>
              <a:buFont typeface="Wingdings,Sans-Serif" panose="020B0604020202020204" pitchFamily="34" charset="0"/>
              <a:buChar char="Ø"/>
            </a:pPr>
            <a:endParaRPr lang="pl-PL" sz="1600" b="1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09616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ymbol zastępczy zawartości 2"/>
          <p:cNvSpPr>
            <a:spLocks noGrp="1"/>
          </p:cNvSpPr>
          <p:nvPr>
            <p:ph idx="1"/>
          </p:nvPr>
        </p:nvSpPr>
        <p:spPr>
          <a:xfrm>
            <a:off x="2158221" y="1719011"/>
            <a:ext cx="4176464" cy="2760308"/>
          </a:xfrm>
          <a:noFill/>
        </p:spPr>
        <p:txBody>
          <a:bodyPr>
            <a:normAutofit/>
          </a:bodyPr>
          <a:lstStyle/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altLang="pl-PL" sz="2400" dirty="0"/>
              <a:t>зацікавлення</a:t>
            </a:r>
            <a:endParaRPr lang="pl-PL" altLang="pl-PL" sz="2400" dirty="0"/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altLang="pl-PL" sz="2400" dirty="0"/>
              <a:t>вміння</a:t>
            </a:r>
            <a:endParaRPr lang="pl-PL" altLang="pl-PL" sz="2400" dirty="0"/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altLang="pl-PL" dirty="0"/>
              <a:t>з</a:t>
            </a:r>
            <a:r>
              <a:rPr lang="uk-UA" altLang="pl-PL" sz="2400" dirty="0"/>
              <a:t>дібності </a:t>
            </a:r>
            <a:endParaRPr lang="pl-PL" altLang="pl-PL" sz="2400" dirty="0"/>
          </a:p>
          <a:p>
            <a:pPr lvl="1" eaLnBrk="1" hangingPunct="1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uk-UA" altLang="pl-PL" dirty="0"/>
              <a:t>с</a:t>
            </a:r>
            <a:r>
              <a:rPr lang="uk-UA" altLang="pl-PL" sz="2400" dirty="0"/>
              <a:t>тан </a:t>
            </a:r>
            <a:r>
              <a:rPr lang="uk-UA" altLang="pl-PL" sz="2400" dirty="0" err="1"/>
              <a:t>здоров</a:t>
            </a:r>
            <a:r>
              <a:rPr lang="pl-PL" altLang="pl-PL" sz="2400" dirty="0"/>
              <a:t>’</a:t>
            </a:r>
            <a:r>
              <a:rPr lang="uk-UA" altLang="pl-PL" sz="2400" dirty="0"/>
              <a:t>я</a:t>
            </a:r>
            <a:endParaRPr lang="pl-PL" altLang="pl-PL" sz="2400" dirty="0"/>
          </a:p>
        </p:txBody>
      </p:sp>
      <p:grpSp>
        <p:nvGrpSpPr>
          <p:cNvPr id="6" name="Grupa 5"/>
          <p:cNvGrpSpPr/>
          <p:nvPr/>
        </p:nvGrpSpPr>
        <p:grpSpPr>
          <a:xfrm>
            <a:off x="227194" y="647938"/>
            <a:ext cx="2212078" cy="1262112"/>
            <a:chOff x="0" y="0"/>
            <a:chExt cx="2108835" cy="1094740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108835" cy="109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Pole tekstowe 41"/>
            <p:cNvSpPr txBox="1"/>
            <p:nvPr/>
          </p:nvSpPr>
          <p:spPr>
            <a:xfrm>
              <a:off x="87868" y="380721"/>
              <a:ext cx="1787853" cy="52563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b="1" dirty="0">
                  <a:latin typeface="Bradley Hand ITC"/>
                </a:rPr>
                <a:t>Перший етап</a:t>
              </a:r>
              <a:endParaRPr lang="pl-PL" b="1" dirty="0">
                <a:latin typeface="Bradley Hand ITC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2613161" y="924397"/>
            <a:ext cx="4955852" cy="898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uk-UA" altLang="pl-PL" sz="2400" b="1" dirty="0"/>
              <a:t>Пізнання власних засобів</a:t>
            </a:r>
            <a:endParaRPr lang="pl-PL" altLang="pl-PL" sz="2400" b="1" dirty="0"/>
          </a:p>
        </p:txBody>
      </p:sp>
      <p:pic>
        <p:nvPicPr>
          <p:cNvPr id="10" name="Obraz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452" y="3240175"/>
            <a:ext cx="2540563" cy="2520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32139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9611" y="319064"/>
            <a:ext cx="8229600" cy="926976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1F497D"/>
                </a:solidFill>
                <a:latin typeface="Calibri"/>
                <a:cs typeface="Calibri"/>
              </a:rPr>
              <a:t>КОРИСНІ ПОСИЛАННЯ</a:t>
            </a:r>
            <a:endParaRPr lang="pl-PL" sz="2800" dirty="0">
              <a:latin typeface="Calibri"/>
              <a:cs typeface="Calibri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4294967295"/>
          </p:nvPr>
        </p:nvSpPr>
        <p:spPr>
          <a:xfrm>
            <a:off x="452082" y="1335916"/>
            <a:ext cx="4040188" cy="45370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>
              <a:spcBef>
                <a:spcPts val="550"/>
              </a:spcBef>
              <a:buSzPct val="120000"/>
              <a:buNone/>
            </a:pPr>
            <a:endParaRPr lang="pl-PL" altLang="pl-PL" sz="1600" b="1" dirty="0">
              <a:cs typeface="Calibri"/>
            </a:endParaRPr>
          </a:p>
          <a:p>
            <a:pPr>
              <a:spcBef>
                <a:spcPts val="550"/>
              </a:spcBef>
              <a:buClr>
                <a:srgbClr val="4F81BD"/>
              </a:buClr>
              <a:buSzPct val="60000"/>
              <a:buFont typeface="Wingdings" panose="05000000000000000000" pitchFamily="2" charset="2"/>
              <a:buChar char="Ø"/>
            </a:pPr>
            <a:endParaRPr lang="pl-PL" altLang="pl-PL" sz="600" b="1" dirty="0"/>
          </a:p>
          <a:p>
            <a:pPr>
              <a:spcBef>
                <a:spcPts val="550"/>
              </a:spcBef>
              <a:buSzPct val="120000"/>
              <a:buFont typeface="Wingdings" panose="05000000000000000000" pitchFamily="2" charset="2"/>
              <a:buChar char="Ø"/>
            </a:pPr>
            <a:r>
              <a:rPr lang="uk-UA" altLang="pl-PL" sz="1600" b="1" dirty="0"/>
              <a:t>Інформація про навчальні заклади та спеціальності </a:t>
            </a:r>
            <a:r>
              <a:rPr lang="pl-PL" altLang="pl-PL" sz="1600" b="1" dirty="0"/>
              <a:t>   </a:t>
            </a:r>
            <a:endParaRPr lang="pl-PL" altLang="pl-PL" sz="1600" b="1" dirty="0">
              <a:cs typeface="Calibri" panose="020F0502020204030204"/>
            </a:endParaRPr>
          </a:p>
          <a:p>
            <a:pPr marL="685800" lvl="1">
              <a:spcBef>
                <a:spcPts val="550"/>
              </a:spcBef>
              <a:buClr>
                <a:srgbClr val="4F81BD"/>
              </a:buClr>
              <a:buSzPct val="60000"/>
              <a:buFont typeface="Arial" panose="020B0604020202020204" pitchFamily="34" charset="0"/>
              <a:buChar char="•"/>
            </a:pPr>
            <a:r>
              <a:rPr lang="pl-PL" altLang="pl-PL" sz="1600" b="1" dirty="0">
                <a:solidFill>
                  <a:srgbClr val="FF0000"/>
                </a:solidFill>
                <a:hlinkClick r:id="rId3"/>
              </a:rPr>
              <a:t>www.uczelnie.info.pl</a:t>
            </a:r>
            <a:endParaRPr lang="pl-PL" altLang="pl-PL" sz="1600" b="1" dirty="0">
              <a:solidFill>
                <a:srgbClr val="FF0000"/>
              </a:solidFill>
            </a:endParaRPr>
          </a:p>
          <a:p>
            <a:pPr marL="685800" lvl="1">
              <a:spcBef>
                <a:spcPts val="550"/>
              </a:spcBef>
              <a:buClr>
                <a:srgbClr val="4F81BD"/>
              </a:buClr>
              <a:buSzPct val="60000"/>
              <a:buFont typeface="Arial" panose="020B0604020202020204" pitchFamily="34" charset="0"/>
              <a:buChar char="•"/>
            </a:pPr>
            <a:r>
              <a:rPr lang="pl-PL" altLang="pl-PL" sz="1600" b="1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www.studia.gov.pl</a:t>
            </a:r>
            <a:br>
              <a:rPr lang="pl-PL" sz="1600" b="1" dirty="0"/>
            </a:br>
            <a:r>
              <a:rPr lang="pl-PL" altLang="pl-PL" sz="1600" b="1" dirty="0">
                <a:hlinkClick r:id="rId5"/>
              </a:rPr>
              <a:t>www.</a:t>
            </a:r>
            <a:r>
              <a:rPr lang="pl-PL" altLang="pl-PL" sz="1600" b="1" dirty="0">
                <a:solidFill>
                  <a:srgbClr val="FF0000"/>
                </a:solidFill>
                <a:hlinkClick r:id="rId5"/>
              </a:rPr>
              <a:t>wybierzstudia.nauka.gov.pl</a:t>
            </a:r>
            <a:endParaRPr lang="pl-PL" altLang="pl-PL" sz="1600" b="1" dirty="0">
              <a:solidFill>
                <a:srgbClr val="FF0000"/>
              </a:solidFill>
            </a:endParaRPr>
          </a:p>
          <a:p>
            <a:pPr marL="685800" lvl="1">
              <a:spcBef>
                <a:spcPts val="550"/>
              </a:spcBef>
              <a:buClr>
                <a:srgbClr val="4F81BD"/>
              </a:buClr>
              <a:buSzPct val="60000"/>
              <a:buFont typeface="Arial" panose="020B0604020202020204" pitchFamily="34" charset="0"/>
              <a:buChar char="•"/>
            </a:pPr>
            <a:r>
              <a:rPr lang="pl-PL" altLang="pl-PL" sz="1600" b="1" dirty="0">
                <a:solidFill>
                  <a:srgbClr val="FF0000"/>
                </a:solidFill>
                <a:hlinkClick r:id="rId6"/>
              </a:rPr>
              <a:t>www.otouczelnie.pl</a:t>
            </a:r>
            <a:endParaRPr lang="pl-PL" altLang="pl-PL" sz="1600" b="1" dirty="0">
              <a:solidFill>
                <a:srgbClr val="FF0000"/>
              </a:solidFill>
            </a:endParaRPr>
          </a:p>
          <a:p>
            <a:pPr marL="571500" lvl="1" indent="-171450">
              <a:spcBef>
                <a:spcPts val="550"/>
              </a:spcBef>
              <a:buClr>
                <a:srgbClr val="4F81BD"/>
              </a:buClr>
              <a:buSzPct val="60000"/>
              <a:buFont typeface="Wingdings" panose="05000000000000000000" pitchFamily="2" charset="2"/>
              <a:buChar char="Ø"/>
            </a:pPr>
            <a:endParaRPr lang="pl-PL" altLang="pl-PL" sz="600" b="1" dirty="0">
              <a:solidFill>
                <a:srgbClr val="FF0000"/>
              </a:solidFill>
            </a:endParaRPr>
          </a:p>
          <a:p>
            <a:pPr>
              <a:spcBef>
                <a:spcPts val="550"/>
              </a:spcBef>
              <a:buSzPct val="120000"/>
              <a:buFont typeface="Wingdings" panose="05000000000000000000" pitchFamily="2" charset="2"/>
              <a:buChar char="Ø"/>
            </a:pPr>
            <a:r>
              <a:rPr lang="uk-UA" altLang="pl-PL" sz="1600" b="1" dirty="0"/>
              <a:t>Економічний стан випускників вищих шкіл</a:t>
            </a:r>
            <a:endParaRPr lang="pl-PL" altLang="pl-PL" sz="1600" b="1" dirty="0">
              <a:cs typeface="Calibri"/>
            </a:endParaRPr>
          </a:p>
          <a:p>
            <a:pPr marL="400050" lvl="1" indent="0">
              <a:spcBef>
                <a:spcPts val="550"/>
              </a:spcBef>
              <a:buSzPct val="120000"/>
              <a:buNone/>
            </a:pPr>
            <a:r>
              <a:rPr lang="pl-PL" sz="1600" b="1" dirty="0">
                <a:solidFill>
                  <a:srgbClr val="FF0000"/>
                </a:solidFill>
                <a:hlinkClick r:id="rId7"/>
              </a:rPr>
              <a:t>www.ela.nauka.gov.pl</a:t>
            </a:r>
            <a:endParaRPr lang="pl-PL" altLang="pl-PL" sz="1600" b="1" dirty="0">
              <a:solidFill>
                <a:srgbClr val="FF0000"/>
              </a:solidFill>
            </a:endParaRPr>
          </a:p>
          <a:p>
            <a:pPr marL="0" lvl="0" indent="0">
              <a:lnSpc>
                <a:spcPct val="150000"/>
              </a:lnSpc>
              <a:spcBef>
                <a:spcPts val="550"/>
              </a:spcBef>
              <a:buClr>
                <a:srgbClr val="4F81BD"/>
              </a:buClr>
              <a:buSzPct val="60000"/>
              <a:buNone/>
            </a:pPr>
            <a:endParaRPr lang="pl-PL" altLang="pl-PL" sz="1600" b="1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550"/>
              </a:spcBef>
              <a:buClr>
                <a:srgbClr val="4F81BD"/>
              </a:buClr>
              <a:buSzPct val="60000"/>
              <a:buNone/>
            </a:pPr>
            <a:endParaRPr lang="pl-PL" altLang="pl-PL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marL="0" lvl="0" indent="0">
              <a:lnSpc>
                <a:spcPct val="150000"/>
              </a:lnSpc>
              <a:spcBef>
                <a:spcPts val="550"/>
              </a:spcBef>
              <a:buClr>
                <a:srgbClr val="4F81BD"/>
              </a:buClr>
              <a:buSzPct val="60000"/>
              <a:buNone/>
            </a:pPr>
            <a:endParaRPr lang="pl-PL" altLang="pl-PL" sz="16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294967295"/>
          </p:nvPr>
        </p:nvSpPr>
        <p:spPr>
          <a:xfrm>
            <a:off x="4501835" y="1495781"/>
            <a:ext cx="4556125" cy="47529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550"/>
              </a:spcBef>
              <a:buClr>
                <a:srgbClr val="4F81BD"/>
              </a:buClr>
              <a:buSzPct val="60000"/>
              <a:buNone/>
            </a:pPr>
            <a:endParaRPr lang="pl-PL" altLang="pl-PL" sz="600" b="1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ts val="550"/>
              </a:spcBef>
              <a:buSzPct val="120000"/>
              <a:buFont typeface="Wingdings" panose="05000000000000000000" pitchFamily="2" charset="2"/>
              <a:buChar char="Ø"/>
            </a:pPr>
            <a:r>
              <a:rPr lang="uk-UA" altLang="pl-PL" sz="1600" b="1" dirty="0"/>
              <a:t>Мобільні центри професійної інформації Добровільних ватаг праці</a:t>
            </a:r>
            <a:r>
              <a:rPr lang="pl-PL" altLang="pl-PL" sz="1600" b="1" dirty="0"/>
              <a:t> [</a:t>
            </a:r>
            <a:r>
              <a:rPr lang="uk-UA" altLang="pl-PL" sz="1600" b="1" dirty="0"/>
              <a:t>пол. </a:t>
            </a:r>
            <a:r>
              <a:rPr lang="pl-PL" altLang="pl-PL" sz="1600" b="1" dirty="0"/>
              <a:t>OHP]</a:t>
            </a:r>
          </a:p>
          <a:p>
            <a:pPr marL="457200" lvl="1" indent="0">
              <a:lnSpc>
                <a:spcPct val="110000"/>
              </a:lnSpc>
              <a:spcBef>
                <a:spcPts val="550"/>
              </a:spcBef>
              <a:buNone/>
            </a:pPr>
            <a:r>
              <a:rPr lang="pl-PL" sz="1600" b="1" dirty="0">
                <a:hlinkClick r:id="rId8"/>
              </a:rPr>
              <a:t>www.dokariery.pl</a:t>
            </a:r>
            <a:endParaRPr lang="pl-PL" sz="1600" b="1" dirty="0">
              <a:cs typeface="Calibri"/>
            </a:endParaRPr>
          </a:p>
          <a:p>
            <a:pPr>
              <a:lnSpc>
                <a:spcPct val="110000"/>
              </a:lnSpc>
              <a:spcBef>
                <a:spcPts val="550"/>
              </a:spcBef>
              <a:buClr>
                <a:srgbClr val="4F81BD"/>
              </a:buClr>
              <a:buSzPct val="60000"/>
              <a:buFont typeface="Wingdings" panose="05000000000000000000" pitchFamily="2" charset="2"/>
              <a:buChar char="Ø"/>
            </a:pPr>
            <a:endParaRPr lang="pl-PL" altLang="pl-PL" sz="600" b="1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  <a:spcBef>
                <a:spcPts val="550"/>
              </a:spcBef>
              <a:buSzPct val="120000"/>
              <a:buFont typeface="Wingdings" panose="05000000000000000000" pitchFamily="2" charset="2"/>
              <a:buChar char="Ø"/>
            </a:pPr>
            <a:r>
              <a:rPr lang="uk-UA" altLang="pl-PL" sz="1600" b="1" dirty="0"/>
              <a:t>Інформація про професії на ринку праці</a:t>
            </a:r>
            <a:br>
              <a:rPr lang="pl-PL" altLang="pl-PL" sz="1600" b="1" dirty="0"/>
            </a:br>
            <a:r>
              <a:rPr lang="pl-PL" altLang="pl-PL" sz="1600" b="1" dirty="0">
                <a:solidFill>
                  <a:schemeClr val="accent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http://psz.praca.gov.pl/rynek-pracy/bazy-danych/doradca-2000</a:t>
            </a:r>
            <a:endParaRPr lang="pl-PL" altLang="pl-PL" sz="1600" b="1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spcBef>
                <a:spcPts val="550"/>
              </a:spcBef>
              <a:buSzPct val="120000"/>
              <a:buFont typeface="Wingdings" panose="05000000000000000000" pitchFamily="2" charset="2"/>
              <a:buChar char="Ø"/>
            </a:pPr>
            <a:endParaRPr lang="pl-PL" altLang="pl-PL" sz="600" b="1" dirty="0"/>
          </a:p>
          <a:p>
            <a:pPr>
              <a:lnSpc>
                <a:spcPct val="110000"/>
              </a:lnSpc>
              <a:spcBef>
                <a:spcPts val="550"/>
              </a:spcBef>
              <a:buSzPct val="120000"/>
              <a:buFont typeface="Wingdings" panose="05000000000000000000" pitchFamily="2" charset="2"/>
              <a:buChar char="Ø"/>
            </a:pPr>
            <a:r>
              <a:rPr lang="uk-UA" altLang="pl-PL" sz="1600" b="1" dirty="0"/>
              <a:t>Інформація про професії</a:t>
            </a:r>
            <a:r>
              <a:rPr lang="pl-PL" altLang="pl-PL" sz="1600" b="1" dirty="0"/>
              <a:t>,  </a:t>
            </a:r>
            <a:r>
              <a:rPr lang="uk-UA" altLang="pl-PL" sz="1600" dirty="0"/>
              <a:t>закладка </a:t>
            </a:r>
            <a:r>
              <a:rPr lang="uk-UA" altLang="pl-PL" sz="1600" b="1" dirty="0"/>
              <a:t>Шляхи кар</a:t>
            </a:r>
            <a:r>
              <a:rPr lang="pl-PL" altLang="pl-PL" sz="1600" b="1" dirty="0"/>
              <a:t>’</a:t>
            </a:r>
            <a:r>
              <a:rPr lang="uk-UA" altLang="pl-PL" sz="1600" b="1" dirty="0" err="1"/>
              <a:t>єри</a:t>
            </a:r>
            <a:r>
              <a:rPr lang="uk-UA" altLang="pl-PL" sz="1600" b="1" dirty="0"/>
              <a:t> </a:t>
            </a:r>
            <a:r>
              <a:rPr lang="pl-PL" altLang="pl-PL" sz="1600" dirty="0"/>
              <a:t>[</a:t>
            </a:r>
            <a:r>
              <a:rPr lang="uk-UA" altLang="pl-PL" sz="1600" dirty="0"/>
              <a:t>пол. </a:t>
            </a:r>
            <a:r>
              <a:rPr lang="pl-PL" altLang="pl-PL" sz="1600" dirty="0"/>
              <a:t>Ścieżki</a:t>
            </a:r>
            <a:r>
              <a:rPr lang="uk-UA" altLang="pl-PL" sz="1600" dirty="0"/>
              <a:t> </a:t>
            </a:r>
            <a:r>
              <a:rPr lang="pl-PL" altLang="pl-PL" sz="1600" dirty="0"/>
              <a:t>kariery]</a:t>
            </a:r>
            <a:r>
              <a:rPr lang="pl-PL" altLang="pl-P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 </a:t>
            </a:r>
            <a:r>
              <a:rPr lang="pl-PL" altLang="pl-PL" sz="1600" b="1" dirty="0">
                <a:solidFill>
                  <a:schemeClr val="accent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www.mapakarier.org</a:t>
            </a:r>
            <a:endParaRPr lang="pl-PL" altLang="pl-PL" sz="1600" b="1" dirty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  <a:spcBef>
                <a:spcPts val="550"/>
              </a:spcBef>
              <a:buSzPct val="120000"/>
              <a:buFont typeface="Wingdings" panose="05000000000000000000" pitchFamily="2" charset="2"/>
              <a:buChar char="Ø"/>
            </a:pPr>
            <a:endParaRPr lang="pl-PL" altLang="pl-PL" sz="1600" b="1" dirty="0">
              <a:solidFill>
                <a:schemeClr val="tx2">
                  <a:lumMod val="60000"/>
                  <a:lumOff val="40000"/>
                </a:schemeClr>
              </a:solidFill>
              <a:cs typeface="Calibri"/>
            </a:endParaRPr>
          </a:p>
          <a:p>
            <a:pPr>
              <a:lnSpc>
                <a:spcPct val="110000"/>
              </a:lnSpc>
              <a:spcBef>
                <a:spcPts val="550"/>
              </a:spcBef>
              <a:buSzPct val="120000"/>
              <a:buFont typeface="Wingdings" panose="05000000000000000000" pitchFamily="2" charset="2"/>
              <a:buChar char="Ø"/>
            </a:pPr>
            <a:r>
              <a:rPr lang="uk-UA" altLang="pl-PL" sz="1600" b="1" dirty="0">
                <a:cs typeface="Calibri"/>
              </a:rPr>
              <a:t>Так</a:t>
            </a:r>
            <a:r>
              <a:rPr lang="pl-PL" altLang="pl-PL" sz="1600" b="1" dirty="0">
                <a:cs typeface="Calibri"/>
              </a:rPr>
              <a:t>, </a:t>
            </a:r>
            <a:r>
              <a:rPr lang="uk-UA" altLang="pl-PL" sz="1600" b="1" dirty="0">
                <a:cs typeface="Calibri"/>
              </a:rPr>
              <a:t>здам</a:t>
            </a:r>
            <a:r>
              <a:rPr lang="pl-PL" altLang="pl-PL" sz="1600" b="1" dirty="0">
                <a:cs typeface="Calibri"/>
              </a:rPr>
              <a:t>! (</a:t>
            </a:r>
            <a:r>
              <a:rPr lang="uk-UA" altLang="pl-PL" sz="1600" b="1" dirty="0">
                <a:cs typeface="Calibri"/>
              </a:rPr>
              <a:t>калькулятор балів</a:t>
            </a:r>
            <a:r>
              <a:rPr lang="pl-PL" altLang="pl-PL" sz="1600" b="1" dirty="0">
                <a:cs typeface="Calibri"/>
              </a:rPr>
              <a:t>)</a:t>
            </a:r>
          </a:p>
          <a:p>
            <a:pPr marL="0" indent="0">
              <a:lnSpc>
                <a:spcPct val="110000"/>
              </a:lnSpc>
              <a:spcBef>
                <a:spcPts val="550"/>
              </a:spcBef>
              <a:buNone/>
            </a:pPr>
            <a:r>
              <a:rPr lang="pl-PL" sz="1600" b="1" dirty="0">
                <a:ea typeface="+mn-lt"/>
                <a:cs typeface="+mn-lt"/>
                <a:hlinkClick r:id="rId11"/>
              </a:rPr>
              <a:t>https://takzdam.pl/</a:t>
            </a:r>
            <a:r>
              <a:rPr lang="pl-PL" sz="1600" b="1" dirty="0">
                <a:ea typeface="+mn-lt"/>
                <a:cs typeface="+mn-lt"/>
              </a:rPr>
              <a:t> </a:t>
            </a:r>
            <a:endParaRPr lang="pl-PL" b="1" dirty="0"/>
          </a:p>
          <a:p>
            <a:pPr marL="0" indent="0">
              <a:lnSpc>
                <a:spcPct val="150000"/>
              </a:lnSpc>
              <a:spcBef>
                <a:spcPts val="550"/>
              </a:spcBef>
              <a:buClr>
                <a:srgbClr val="4F81BD"/>
              </a:buClr>
              <a:buSzPct val="60000"/>
              <a:buNone/>
            </a:pPr>
            <a:endParaRPr lang="pl-PL" altLang="pl-PL" sz="1600" b="1" dirty="0">
              <a:solidFill>
                <a:srgbClr val="8497B0"/>
              </a:solidFill>
              <a:latin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  <a:spcBef>
                <a:spcPts val="550"/>
              </a:spcBef>
              <a:buClr>
                <a:srgbClr val="4F81BD"/>
              </a:buClr>
              <a:buSzPct val="60000"/>
            </a:pPr>
            <a:endParaRPr lang="pl-PL" altLang="pl-PL" sz="1600" b="1" dirty="0">
              <a:solidFill>
                <a:schemeClr val="accent2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spcBef>
                <a:spcPts val="550"/>
              </a:spcBef>
              <a:buClr>
                <a:srgbClr val="4F81BD"/>
              </a:buClr>
              <a:buSzPct val="60000"/>
            </a:pPr>
            <a:endParaRPr lang="pl-PL" altLang="pl-PL" sz="1600" b="1" dirty="0">
              <a:solidFill>
                <a:srgbClr val="ED7D31"/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50000"/>
              </a:lnSpc>
              <a:spcBef>
                <a:spcPts val="550"/>
              </a:spcBef>
              <a:buClr>
                <a:srgbClr val="4F81BD"/>
              </a:buClr>
              <a:buSzPct val="60000"/>
            </a:pPr>
            <a:endParaRPr lang="pl-PL" altLang="pl-PL" sz="1600" b="1" dirty="0">
              <a:solidFill>
                <a:srgbClr val="ED7D31"/>
              </a:solidFill>
              <a:latin typeface="Bookman Old Style" panose="02050604050505020204" pitchFamily="18" charset="0"/>
              <a:cs typeface="Calibri" panose="020F0502020204030204"/>
            </a:endParaRPr>
          </a:p>
          <a:p>
            <a:endParaRPr lang="pl-PL" sz="16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944583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15" y="1234832"/>
            <a:ext cx="8707731" cy="462116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5298" name="Symbol zastępczy zawartości 2"/>
          <p:cNvSpPr>
            <a:spLocks noGrp="1"/>
          </p:cNvSpPr>
          <p:nvPr>
            <p:ph idx="4294967295"/>
          </p:nvPr>
        </p:nvSpPr>
        <p:spPr>
          <a:xfrm>
            <a:off x="114729" y="2057474"/>
            <a:ext cx="3714788" cy="2809875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pl-PL" altLang="pl-PL" sz="2400" b="1" dirty="0"/>
              <a:t> </a:t>
            </a:r>
            <a:r>
              <a:rPr lang="pl-PL" altLang="pl-PL" sz="2400" b="1" dirty="0">
                <a:solidFill>
                  <a:srgbClr val="000000"/>
                </a:solidFill>
              </a:rPr>
              <a:t>  </a:t>
            </a:r>
            <a:r>
              <a:rPr lang="pl-PL" altLang="pl-PL" sz="2400" b="1" dirty="0"/>
              <a:t> </a:t>
            </a:r>
            <a:r>
              <a:rPr lang="uk-UA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Підтримуйте дітей у прийнятті свідомого рішення щодо вибору школи</a:t>
            </a: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!</a:t>
            </a:r>
          </a:p>
          <a:p>
            <a:pPr marL="0" algn="ctr">
              <a:lnSpc>
                <a:spcPct val="160000"/>
              </a:lnSpc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uk-UA" altLang="pl-PL" sz="2800" b="1" dirty="0">
                <a:solidFill>
                  <a:srgbClr val="1F497D"/>
                </a:solidFill>
              </a:rPr>
              <a:t>Бажаємо успіхів</a:t>
            </a:r>
            <a:r>
              <a:rPr lang="pl-PL" altLang="pl-PL" sz="2800" b="1" dirty="0">
                <a:solidFill>
                  <a:srgbClr val="1F497D"/>
                </a:solidFill>
              </a:rPr>
              <a:t>!</a:t>
            </a:r>
            <a:endParaRPr lang="pl-PL" altLang="pl-PL" sz="2800" b="1" dirty="0">
              <a:solidFill>
                <a:srgbClr val="1F497D"/>
              </a:solidFill>
              <a:cs typeface="Calibri"/>
            </a:endParaRPr>
          </a:p>
          <a:p>
            <a:pPr eaLnBrk="1" hangingPunct="1">
              <a:lnSpc>
                <a:spcPct val="160000"/>
              </a:lnSpc>
              <a:buFont typeface="Wingdings" pitchFamily="2" charset="2"/>
              <a:buNone/>
            </a:pPr>
            <a:endParaRPr lang="pl-PL" altLang="pl-PL" sz="1800" b="1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386598" y="1234832"/>
            <a:ext cx="3478087" cy="990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uk-UA" sz="29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Дорогі Батьки</a:t>
            </a:r>
            <a:r>
              <a:rPr kumimoji="0" lang="pl-PL" sz="29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  <p:pic>
        <p:nvPicPr>
          <p:cNvPr id="2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5A89D080-9257-49D6-A49D-3A36B8909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071" y="0"/>
            <a:ext cx="4601817" cy="123893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2FF6B4B-030F-48F9-8926-212DB5F80F42}"/>
              </a:ext>
            </a:extLst>
          </p:cNvPr>
          <p:cNvSpPr txBox="1"/>
          <p:nvPr/>
        </p:nvSpPr>
        <p:spPr>
          <a:xfrm>
            <a:off x="218115" y="5780782"/>
            <a:ext cx="816161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uk-UA" sz="1600" i="1" dirty="0"/>
              <a:t>Опрацювання</a:t>
            </a:r>
            <a:r>
              <a:rPr lang="pl-PL" sz="1600" i="1" dirty="0">
                <a:ea typeface="+mn-lt"/>
                <a:cs typeface="+mn-lt"/>
              </a:rPr>
              <a:t>: </a:t>
            </a:r>
            <a:r>
              <a:rPr lang="uk-UA" sz="1600" i="1" dirty="0">
                <a:ea typeface="+mn-lt"/>
                <a:cs typeface="+mn-lt"/>
              </a:rPr>
              <a:t>Центр розвитку профорієнтації Варшавського центру громадсько-освітніх інновацій і курсів </a:t>
            </a:r>
          </a:p>
          <a:p>
            <a:r>
              <a:rPr lang="uk-UA" sz="1600" i="1" dirty="0"/>
              <a:t>Графіка</a:t>
            </a:r>
            <a:r>
              <a:rPr lang="pl-PL" sz="1600" i="1" dirty="0"/>
              <a:t>:</a:t>
            </a:r>
            <a:r>
              <a:rPr lang="uk-UA" sz="1600" i="1" dirty="0"/>
              <a:t> Агата </a:t>
            </a:r>
            <a:r>
              <a:rPr lang="uk-UA" sz="1600" i="1" dirty="0" err="1"/>
              <a:t>Ковалік-Зидек</a:t>
            </a:r>
            <a:r>
              <a:rPr lang="pl-PL" sz="1600" i="1" dirty="0"/>
              <a:t> (</a:t>
            </a:r>
            <a:r>
              <a:rPr lang="uk-UA" sz="1600" i="1" dirty="0"/>
              <a:t>слайди </a:t>
            </a:r>
            <a:r>
              <a:rPr lang="pl-PL" sz="1600" i="1" dirty="0"/>
              <a:t>4-8)</a:t>
            </a:r>
          </a:p>
          <a:p>
            <a:r>
              <a:rPr lang="uk-UA" sz="1600" i="1" dirty="0"/>
              <a:t>Фото</a:t>
            </a:r>
            <a:r>
              <a:rPr lang="pl-PL" sz="1600" i="1" dirty="0"/>
              <a:t>: pixabay.com/pl</a:t>
            </a:r>
          </a:p>
        </p:txBody>
      </p:sp>
    </p:spTree>
    <p:extLst>
      <p:ext uri="{BB962C8B-B14F-4D97-AF65-F5344CB8AC3E}">
        <p14:creationId xmlns:p14="http://schemas.microsoft.com/office/powerpoint/2010/main" val="2926396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ymbol zastępczy zawartości 2"/>
          <p:cNvSpPr>
            <a:spLocks noGrp="1"/>
          </p:cNvSpPr>
          <p:nvPr>
            <p:ph idx="1"/>
          </p:nvPr>
        </p:nvSpPr>
        <p:spPr>
          <a:xfrm>
            <a:off x="2096255" y="1639149"/>
            <a:ext cx="4182579" cy="29703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740410" indent="-283210" eaLnBrk="1" hangingPunct="1">
              <a:lnSpc>
                <a:spcPct val="110000"/>
              </a:lnSpc>
            </a:pPr>
            <a:r>
              <a:rPr lang="uk-UA" altLang="pl-PL" sz="2400" dirty="0"/>
              <a:t>інформація про професії</a:t>
            </a:r>
            <a:r>
              <a:rPr lang="pl-PL" altLang="pl-PL" sz="2400" dirty="0"/>
              <a:t>, </a:t>
            </a:r>
            <a:r>
              <a:rPr lang="uk-UA" altLang="pl-PL" sz="2400" dirty="0"/>
              <a:t>кваліфікації</a:t>
            </a:r>
            <a:endParaRPr lang="pl-PL" sz="2400" dirty="0">
              <a:cs typeface="Calibri"/>
            </a:endParaRPr>
          </a:p>
          <a:p>
            <a:pPr marL="740410" indent="-283210">
              <a:lnSpc>
                <a:spcPct val="110000"/>
              </a:lnSpc>
            </a:pPr>
            <a:r>
              <a:rPr lang="uk-UA" altLang="pl-PL" sz="2400" dirty="0"/>
              <a:t>значення роботи у житті людини</a:t>
            </a:r>
            <a:endParaRPr lang="pl-PL" altLang="pl-PL" sz="2400" dirty="0">
              <a:cs typeface="Calibri"/>
            </a:endParaRPr>
          </a:p>
          <a:p>
            <a:pPr marL="740410" indent="-283210" eaLnBrk="1" hangingPunct="1">
              <a:lnSpc>
                <a:spcPct val="110000"/>
              </a:lnSpc>
            </a:pPr>
            <a:r>
              <a:rPr lang="uk-UA" altLang="pl-PL" sz="2400" dirty="0"/>
              <a:t>тенденції сучасного світу </a:t>
            </a:r>
            <a:endParaRPr lang="pl-PL" altLang="pl-PL" sz="2400" dirty="0">
              <a:cs typeface="Calibri"/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2491856" y="930102"/>
            <a:ext cx="6265720" cy="89861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60000"/>
              </a:lnSpc>
              <a:buNone/>
            </a:pPr>
            <a:r>
              <a:rPr lang="uk-UA" sz="2400" b="1" dirty="0"/>
              <a:t>Ознайомлення зі світом професій та ринку праці</a:t>
            </a:r>
            <a:endParaRPr lang="pl-PL" altLang="pl-PL" sz="2400" b="1" dirty="0">
              <a:cs typeface="Calibri"/>
            </a:endParaRPr>
          </a:p>
        </p:txBody>
      </p:sp>
      <p:pic>
        <p:nvPicPr>
          <p:cNvPr id="10" name="Obraz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455" y="3302345"/>
            <a:ext cx="2550502" cy="2516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4D6F0C64-291F-432A-BCBD-16ECEF33E50F}"/>
              </a:ext>
            </a:extLst>
          </p:cNvPr>
          <p:cNvGrpSpPr/>
          <p:nvPr/>
        </p:nvGrpSpPr>
        <p:grpSpPr>
          <a:xfrm>
            <a:off x="227194" y="647938"/>
            <a:ext cx="2212078" cy="1262112"/>
            <a:chOff x="0" y="0"/>
            <a:chExt cx="2108835" cy="1094740"/>
          </a:xfrm>
        </p:grpSpPr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DDAF1ADE-6024-4542-937A-FBDD962B8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108835" cy="109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Pole tekstowe 41">
              <a:extLst>
                <a:ext uri="{FF2B5EF4-FFF2-40B4-BE49-F238E27FC236}">
                  <a16:creationId xmlns:a16="http://schemas.microsoft.com/office/drawing/2014/main" id="{9B7942EF-8BC3-4AA8-9F9D-023A36E8A868}"/>
                </a:ext>
              </a:extLst>
            </p:cNvPr>
            <p:cNvSpPr txBox="1"/>
            <p:nvPr/>
          </p:nvSpPr>
          <p:spPr>
            <a:xfrm>
              <a:off x="87868" y="380721"/>
              <a:ext cx="1787853" cy="52563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b="1" dirty="0">
                  <a:latin typeface="Bradley Hand ITC"/>
                </a:rPr>
                <a:t>Другий етап</a:t>
              </a:r>
              <a:endParaRPr lang="pl-PL" b="1" dirty="0">
                <a:latin typeface="Bradley Hand ITC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8584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2339719" y="779194"/>
            <a:ext cx="6804281" cy="999600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uk-UA" altLang="pl-PL" sz="2400" b="1" dirty="0">
                <a:latin typeface="Calibri"/>
                <a:cs typeface="Calibri"/>
              </a:rPr>
              <a:t>Ринок освіти і навчання протягом всього життя</a:t>
            </a:r>
            <a:endParaRPr lang="pl-PL" altLang="pl-PL" sz="2400" b="1" dirty="0">
              <a:latin typeface="Calibri"/>
              <a:cs typeface="Calibri"/>
            </a:endParaRP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2082433" y="1623625"/>
            <a:ext cx="5121608" cy="43172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0410" lvl="1" indent="-283210" eaLnBrk="1" hangingPunct="1">
              <a:buFont typeface="Arial" panose="020B0604020202020204" pitchFamily="34" charset="0"/>
              <a:buChar char="•"/>
            </a:pPr>
            <a:r>
              <a:rPr lang="uk-UA" altLang="pl-PL" dirty="0"/>
              <a:t>п</a:t>
            </a:r>
            <a:r>
              <a:rPr lang="uk-UA" altLang="pl-PL" sz="2400" dirty="0"/>
              <a:t>ропозиція старших шкіл і вищих навчальних закладів</a:t>
            </a:r>
            <a:endParaRPr lang="pl-PL" dirty="0"/>
          </a:p>
          <a:p>
            <a:pPr marL="740410" lvl="1" indent="-283210" eaLnBrk="1" hangingPunct="1">
              <a:buFont typeface="Arial" panose="020B0604020202020204" pitchFamily="34" charset="0"/>
              <a:buChar char="•"/>
            </a:pPr>
            <a:r>
              <a:rPr lang="uk-UA" altLang="pl-PL" dirty="0"/>
              <a:t>к</a:t>
            </a:r>
            <a:r>
              <a:rPr lang="uk-UA" altLang="pl-PL" sz="2400" dirty="0"/>
              <a:t>ритерії вступу</a:t>
            </a:r>
            <a:endParaRPr lang="pl-PL" altLang="pl-PL" sz="2400" dirty="0">
              <a:cs typeface="Calibri"/>
            </a:endParaRPr>
          </a:p>
          <a:p>
            <a:pPr marL="740410" lvl="1" indent="-283210" eaLnBrk="1" hangingPunct="1">
              <a:buFont typeface="Arial" panose="020B0604020202020204" pitchFamily="34" charset="0"/>
              <a:buChar char="•"/>
            </a:pPr>
            <a:r>
              <a:rPr lang="uk-UA" altLang="pl-PL" dirty="0"/>
              <a:t>с</a:t>
            </a:r>
            <a:r>
              <a:rPr lang="uk-UA" altLang="pl-PL" sz="2400" dirty="0"/>
              <a:t>истема формальної, </a:t>
            </a:r>
            <a:r>
              <a:rPr lang="uk-UA" altLang="pl-PL" sz="2400" dirty="0" err="1"/>
              <a:t>позаформальної</a:t>
            </a:r>
            <a:r>
              <a:rPr lang="uk-UA" altLang="pl-PL" sz="2400" dirty="0"/>
              <a:t> та неформальної освіти </a:t>
            </a:r>
          </a:p>
          <a:p>
            <a:pPr marL="740410" lvl="1" indent="-283210" eaLnBrk="1" hangingPunct="1">
              <a:buFont typeface="Arial" panose="020B0604020202020204" pitchFamily="34" charset="0"/>
              <a:buChar char="•"/>
            </a:pPr>
            <a:r>
              <a:rPr lang="uk-UA" altLang="pl-PL" dirty="0"/>
              <a:t>навчання протягом всього життя</a:t>
            </a:r>
            <a:endParaRPr lang="pl-PL" altLang="pl-PL" sz="2400" dirty="0">
              <a:cs typeface="Calibri"/>
            </a:endParaRPr>
          </a:p>
          <a:p>
            <a:pPr marL="927100" lvl="1" indent="-45720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pl-PL" altLang="pl-PL" sz="2400" dirty="0"/>
          </a:p>
          <a:p>
            <a:pPr marL="927100" lvl="1" indent="-457200" eaLnBrk="1" hangingPunct="1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pl-PL" altLang="pl-PL" sz="2400" dirty="0"/>
          </a:p>
        </p:txBody>
      </p:sp>
      <p:pic>
        <p:nvPicPr>
          <p:cNvPr id="8" name="Obraz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724" y="3652497"/>
            <a:ext cx="2443286" cy="2463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43CE7FA9-1779-47B3-AFEB-451109C5F2D1}"/>
              </a:ext>
            </a:extLst>
          </p:cNvPr>
          <p:cNvGrpSpPr/>
          <p:nvPr/>
        </p:nvGrpSpPr>
        <p:grpSpPr>
          <a:xfrm>
            <a:off x="227194" y="647938"/>
            <a:ext cx="2212078" cy="1262112"/>
            <a:chOff x="0" y="0"/>
            <a:chExt cx="2108835" cy="1094740"/>
          </a:xfrm>
        </p:grpSpPr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CCA00ABF-3456-4547-AD03-A81679FF8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108835" cy="109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Pole tekstowe 41">
              <a:extLst>
                <a:ext uri="{FF2B5EF4-FFF2-40B4-BE49-F238E27FC236}">
                  <a16:creationId xmlns:a16="http://schemas.microsoft.com/office/drawing/2014/main" id="{75B15075-2BEF-4110-A6F7-B814E2191FAD}"/>
                </a:ext>
              </a:extLst>
            </p:cNvPr>
            <p:cNvSpPr txBox="1"/>
            <p:nvPr/>
          </p:nvSpPr>
          <p:spPr>
            <a:xfrm>
              <a:off x="87868" y="380721"/>
              <a:ext cx="1787853" cy="52563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b="1" dirty="0">
                  <a:latin typeface="Bradley Hand ITC"/>
                </a:rPr>
                <a:t>Третій етап</a:t>
              </a:r>
              <a:endParaRPr lang="pl-PL" b="1" dirty="0">
                <a:latin typeface="Bradley Hand ITC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051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>
          <a:xfrm>
            <a:off x="2429081" y="977772"/>
            <a:ext cx="6891239" cy="999969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uk-UA" altLang="pl-PL" sz="2400" b="1" dirty="0">
                <a:latin typeface="+mn-lt"/>
              </a:rPr>
              <a:t>Планування власного розвитку і прийняття освітньо-професійних рішень</a:t>
            </a:r>
            <a:endParaRPr lang="pl-PL" altLang="pl-PL" sz="2400" b="1" dirty="0">
              <a:latin typeface="+mn-lt"/>
            </a:endParaRP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>
          <a:xfrm>
            <a:off x="1861579" y="1941303"/>
            <a:ext cx="5535845" cy="452985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0410" lvl="1" indent="-283210" eaLnBrk="1" hangingPunct="1">
              <a:buFont typeface="Arial" panose="020B0604020202020204" pitchFamily="34" charset="0"/>
              <a:buChar char="•"/>
            </a:pPr>
            <a:r>
              <a:rPr lang="uk-UA" altLang="pl-PL" dirty="0"/>
              <a:t>в</a:t>
            </a:r>
            <a:r>
              <a:rPr lang="uk-UA" altLang="pl-PL" sz="2400" dirty="0"/>
              <a:t>изначення цілей і освітньо-професійних планів з врахуванням власних засобів </a:t>
            </a:r>
            <a:endParaRPr lang="pl-PL" sz="2400" dirty="0">
              <a:cs typeface="Calibri"/>
            </a:endParaRPr>
          </a:p>
          <a:p>
            <a:pPr marL="740410" lvl="1" indent="-283210"/>
            <a:r>
              <a:rPr lang="uk-UA" altLang="pl-PL" dirty="0"/>
              <a:t>п</a:t>
            </a:r>
            <a:r>
              <a:rPr lang="uk-UA" altLang="pl-PL" sz="2400" dirty="0"/>
              <a:t>ланування освітньо-професійного шляху </a:t>
            </a:r>
            <a:r>
              <a:rPr lang="uk-UA" altLang="pl-PL" dirty="0"/>
              <a:t>враховуючи </a:t>
            </a:r>
            <a:r>
              <a:rPr lang="uk-UA" altLang="pl-PL" sz="2400" dirty="0"/>
              <a:t>наслідки, які буде мати зроблений вибір </a:t>
            </a:r>
          </a:p>
          <a:p>
            <a:pPr marL="740410" lvl="1" indent="-283210"/>
            <a:r>
              <a:rPr lang="uk-UA" altLang="pl-PL" dirty="0"/>
              <a:t>о</a:t>
            </a:r>
            <a:r>
              <a:rPr lang="uk-UA" altLang="pl-PL" sz="2400" dirty="0"/>
              <a:t>соби та установи, які допомагають у плануванні освітньо-професійного шляху</a:t>
            </a:r>
            <a:endParaRPr lang="pl-PL" altLang="pl-PL" sz="2400" dirty="0">
              <a:cs typeface="Calibri"/>
            </a:endParaRPr>
          </a:p>
        </p:txBody>
      </p:sp>
      <p:pic>
        <p:nvPicPr>
          <p:cNvPr id="7" name="Obraz 6" descr="C:\Users\Agata\Desktop\WCIES ulotka\ikona plan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/>
          <a:stretch/>
        </p:blipFill>
        <p:spPr bwMode="auto">
          <a:xfrm>
            <a:off x="6559770" y="4172257"/>
            <a:ext cx="2443151" cy="229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upa 1">
            <a:extLst>
              <a:ext uri="{FF2B5EF4-FFF2-40B4-BE49-F238E27FC236}">
                <a16:creationId xmlns:a16="http://schemas.microsoft.com/office/drawing/2014/main" id="{7DC6DE7B-4B08-4B78-80BB-49AC42E38E4B}"/>
              </a:ext>
            </a:extLst>
          </p:cNvPr>
          <p:cNvGrpSpPr/>
          <p:nvPr/>
        </p:nvGrpSpPr>
        <p:grpSpPr>
          <a:xfrm>
            <a:off x="227194" y="647938"/>
            <a:ext cx="2212078" cy="1262112"/>
            <a:chOff x="0" y="0"/>
            <a:chExt cx="2108835" cy="1094740"/>
          </a:xfrm>
        </p:grpSpPr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0CCC319A-84FB-4320-9E31-A9948CC23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108835" cy="10947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Pole tekstowe 41">
              <a:extLst>
                <a:ext uri="{FF2B5EF4-FFF2-40B4-BE49-F238E27FC236}">
                  <a16:creationId xmlns:a16="http://schemas.microsoft.com/office/drawing/2014/main" id="{92157248-77AA-4836-BB41-6E0F6449F395}"/>
                </a:ext>
              </a:extLst>
            </p:cNvPr>
            <p:cNvSpPr txBox="1"/>
            <p:nvPr/>
          </p:nvSpPr>
          <p:spPr>
            <a:xfrm>
              <a:off x="87868" y="380721"/>
              <a:ext cx="1787853" cy="52563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uk-UA" b="1" dirty="0">
                  <a:latin typeface="Bradley Hand ITC"/>
                </a:rPr>
                <a:t>Четвертий етап</a:t>
              </a:r>
              <a:endParaRPr lang="pl-PL" b="1" dirty="0">
                <a:latin typeface="Bradley Hand ITC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pl-PL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1268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a 26"/>
          <p:cNvGrpSpPr/>
          <p:nvPr/>
        </p:nvGrpSpPr>
        <p:grpSpPr>
          <a:xfrm>
            <a:off x="691267" y="-19716"/>
            <a:ext cx="11037913" cy="6925200"/>
            <a:chOff x="1058720" y="1052736"/>
            <a:chExt cx="9680816" cy="5770321"/>
          </a:xfrm>
        </p:grpSpPr>
        <p:pic>
          <p:nvPicPr>
            <p:cNvPr id="2070" name="Obraz 5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40" t="20539" r="24881" b="9792"/>
            <a:stretch/>
          </p:blipFill>
          <p:spPr bwMode="auto">
            <a:xfrm>
              <a:off x="1058720" y="1134425"/>
              <a:ext cx="6934423" cy="5688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Pole tekstowe 56"/>
            <p:cNvSpPr txBox="1">
              <a:spLocks noChangeArrowheads="1"/>
            </p:cNvSpPr>
            <p:nvPr/>
          </p:nvSpPr>
          <p:spPr bwMode="auto">
            <a:xfrm>
              <a:off x="3687880" y="3441804"/>
              <a:ext cx="1100143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pl-PL" sz="1100" b="1" dirty="0" err="1">
                  <a:cs typeface="Times New Roman" panose="02020603050405020304" pitchFamily="18" charset="0"/>
                </a:rPr>
                <a:t>Післяліцейна</a:t>
              </a:r>
              <a:r>
                <a:rPr lang="uk-UA" altLang="pl-PL" sz="1100" b="1" dirty="0">
                  <a:cs typeface="Times New Roman" panose="02020603050405020304" pitchFamily="18" charset="0"/>
                </a:rPr>
                <a:t> школа</a:t>
              </a:r>
              <a:endParaRPr lang="pl-PL" altLang="pl-PL" sz="1100" b="1" dirty="0"/>
            </a:p>
          </p:txBody>
        </p:sp>
        <p:sp>
          <p:nvSpPr>
            <p:cNvPr id="5" name="Pole tekstowe 57"/>
            <p:cNvSpPr txBox="1">
              <a:spLocks noChangeArrowheads="1"/>
            </p:cNvSpPr>
            <p:nvPr/>
          </p:nvSpPr>
          <p:spPr bwMode="auto">
            <a:xfrm>
              <a:off x="2349015" y="3461216"/>
              <a:ext cx="1050636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pl-PL" sz="1100" b="1" dirty="0" err="1">
                  <a:cs typeface="Times New Roman" panose="02020603050405020304" pitchFamily="18" charset="0"/>
                </a:rPr>
                <a:t>Післяліцейна</a:t>
              </a:r>
              <a:r>
                <a:rPr lang="uk-UA" altLang="pl-PL" sz="1100" b="1" dirty="0">
                  <a:cs typeface="Times New Roman" panose="02020603050405020304" pitchFamily="18" charset="0"/>
                </a:rPr>
                <a:t>  школа </a:t>
              </a:r>
              <a:endParaRPr lang="pl-PL" altLang="pl-PL" sz="1100" b="1" dirty="0"/>
            </a:p>
          </p:txBody>
        </p:sp>
        <p:sp>
          <p:nvSpPr>
            <p:cNvPr id="6" name="Pole tekstowe 64"/>
            <p:cNvSpPr txBox="1">
              <a:spLocks noChangeArrowheads="1"/>
            </p:cNvSpPr>
            <p:nvPr/>
          </p:nvSpPr>
          <p:spPr bwMode="auto">
            <a:xfrm>
              <a:off x="6126890" y="3645024"/>
              <a:ext cx="1245687" cy="334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pl-PL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Загальноосвітній ліцей</a:t>
              </a:r>
              <a:endPara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7" name="Pole tekstowe 61"/>
            <p:cNvSpPr txBox="1">
              <a:spLocks noChangeArrowheads="1"/>
            </p:cNvSpPr>
            <p:nvPr/>
          </p:nvSpPr>
          <p:spPr bwMode="auto">
            <a:xfrm>
              <a:off x="4421176" y="4194795"/>
              <a:ext cx="1512888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pl-PL" sz="1100" b="1" dirty="0">
                  <a:cs typeface="Times New Roman" panose="02020603050405020304" pitchFamily="18" charset="0"/>
                </a:rPr>
                <a:t>Галузева школа</a:t>
              </a:r>
              <a:r>
                <a:rPr lang="pl-PL" altLang="pl-PL" sz="1100" b="1" dirty="0">
                  <a:cs typeface="Times New Roman" panose="02020603050405020304" pitchFamily="18" charset="0"/>
                </a:rPr>
                <a:t>*</a:t>
              </a:r>
              <a:r>
                <a:rPr lang="uk-UA" altLang="pl-PL" sz="1100" b="1" dirty="0">
                  <a:cs typeface="Times New Roman" panose="02020603050405020304" pitchFamily="18" charset="0"/>
                </a:rPr>
                <a:t> </a:t>
              </a:r>
              <a:endPara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I  </a:t>
              </a:r>
              <a:r>
                <a:rPr kumimoji="0" lang="uk-UA" altLang="pl-PL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рівня</a:t>
              </a:r>
              <a:endPara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Pole tekstowe 71"/>
            <p:cNvSpPr txBox="1">
              <a:spLocks noChangeArrowheads="1"/>
            </p:cNvSpPr>
            <p:nvPr/>
          </p:nvSpPr>
          <p:spPr bwMode="auto">
            <a:xfrm>
              <a:off x="4959209" y="4514304"/>
              <a:ext cx="798513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 Light" panose="020F0302020204030204" pitchFamily="34" charset="0"/>
                </a:rPr>
                <a:t>3 </a:t>
              </a:r>
              <a:r>
                <a:rPr kumimoji="0" lang="uk-UA" altLang="pl-PL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 Light" panose="020F0302020204030204" pitchFamily="34" charset="0"/>
                </a:rPr>
                <a:t>роки</a:t>
              </a:r>
              <a:r>
                <a:rPr kumimoji="0" lang="uk-UA" altLang="pl-PL" sz="9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 Light" panose="020F0302020204030204" pitchFamily="34" charset="0"/>
                </a:rPr>
                <a:t> </a:t>
              </a:r>
              <a:r>
                <a:rPr kumimoji="0" lang="uk-UA" altLang="pl-PL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 Light" panose="020F0302020204030204" pitchFamily="34" charset="0"/>
                </a:rPr>
                <a:t>навчання</a:t>
              </a:r>
              <a:endParaRPr kumimoji="0" lang="pl-PL" altLang="pl-PL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Pole tekstowe 65"/>
            <p:cNvSpPr txBox="1">
              <a:spLocks noChangeArrowheads="1"/>
            </p:cNvSpPr>
            <p:nvPr/>
          </p:nvSpPr>
          <p:spPr bwMode="auto">
            <a:xfrm>
              <a:off x="3419557" y="4221088"/>
              <a:ext cx="11063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pl-PL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Технікум</a:t>
              </a:r>
              <a:endPara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" name="Pole tekstowe 73"/>
            <p:cNvSpPr txBox="1">
              <a:spLocks noChangeArrowheads="1"/>
            </p:cNvSpPr>
            <p:nvPr/>
          </p:nvSpPr>
          <p:spPr bwMode="auto">
            <a:xfrm>
              <a:off x="3663672" y="4465935"/>
              <a:ext cx="798513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 Light" panose="020F0302020204030204" pitchFamily="34" charset="0"/>
                </a:rPr>
                <a:t>5 </a:t>
              </a:r>
              <a:r>
                <a:rPr kumimoji="0" lang="uk-UA" altLang="pl-PL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 Light" panose="020F0302020204030204" pitchFamily="34" charset="0"/>
                </a:rPr>
                <a:t>років навчання</a:t>
              </a:r>
              <a:endParaRPr kumimoji="0" lang="pl-PL" altLang="pl-PL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1" name="Pole tekstowe 54"/>
            <p:cNvSpPr txBox="1">
              <a:spLocks noChangeArrowheads="1"/>
            </p:cNvSpPr>
            <p:nvPr/>
          </p:nvSpPr>
          <p:spPr bwMode="auto">
            <a:xfrm>
              <a:off x="3849875" y="1415673"/>
              <a:ext cx="1512888" cy="30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pl-PL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Вищий навчальний заклад</a:t>
              </a:r>
              <a:endPara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2" name="Pole tekstowe 67"/>
            <p:cNvSpPr txBox="1">
              <a:spLocks noChangeArrowheads="1"/>
            </p:cNvSpPr>
            <p:nvPr/>
          </p:nvSpPr>
          <p:spPr bwMode="auto">
            <a:xfrm>
              <a:off x="1932373" y="4169693"/>
              <a:ext cx="120608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pl-PL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Загальноосвітній ліцей</a:t>
              </a:r>
              <a:endPara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3" name="Pole tekstowe 55"/>
            <p:cNvSpPr txBox="1">
              <a:spLocks noChangeArrowheads="1"/>
            </p:cNvSpPr>
            <p:nvPr/>
          </p:nvSpPr>
          <p:spPr bwMode="auto">
            <a:xfrm>
              <a:off x="5224561" y="2500469"/>
              <a:ext cx="8890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uk-UA" altLang="pl-PL" sz="1100" b="1" dirty="0" err="1">
                  <a:ea typeface="Calibri" panose="020F0502020204030204" pitchFamily="34" charset="0"/>
                  <a:cs typeface="Times New Roman" panose="02020603050405020304" pitchFamily="18" charset="0"/>
                </a:rPr>
                <a:t>Післяліцейна</a:t>
              </a:r>
              <a:r>
                <a:rPr lang="uk-UA" altLang="pl-PL" sz="11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школа</a:t>
              </a:r>
              <a:endParaRPr lang="pl-PL" altLang="pl-PL" sz="1100" b="1" dirty="0"/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pl-PL" altLang="pl-PL" sz="11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endParaRPr lang="pl-PL" altLang="pl-PL" sz="1100" b="1" dirty="0"/>
            </a:p>
          </p:txBody>
        </p:sp>
        <p:sp>
          <p:nvSpPr>
            <p:cNvPr id="14" name="Pole tekstowe 74"/>
            <p:cNvSpPr txBox="1">
              <a:spLocks noChangeArrowheads="1"/>
            </p:cNvSpPr>
            <p:nvPr/>
          </p:nvSpPr>
          <p:spPr bwMode="auto">
            <a:xfrm>
              <a:off x="2213470" y="4509120"/>
              <a:ext cx="798513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 Light" panose="020F0302020204030204" pitchFamily="34" charset="0"/>
                </a:rPr>
                <a:t>4 </a:t>
              </a:r>
              <a:r>
                <a:rPr kumimoji="0" lang="uk-UA" altLang="pl-PL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 Light" panose="020F0302020204030204" pitchFamily="34" charset="0"/>
                </a:rPr>
                <a:t>роки навчання</a:t>
              </a:r>
              <a:endParaRPr kumimoji="0" lang="pl-PL" altLang="pl-PL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5" name="Pole tekstowe 58"/>
            <p:cNvSpPr txBox="1">
              <a:spLocks noChangeArrowheads="1"/>
            </p:cNvSpPr>
            <p:nvPr/>
          </p:nvSpPr>
          <p:spPr bwMode="auto">
            <a:xfrm>
              <a:off x="6658291" y="2940100"/>
              <a:ext cx="894775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pl-PL" sz="11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Післяліцейна</a:t>
              </a:r>
              <a:r>
                <a:rPr kumimoji="0" lang="uk-UA" altLang="pl-PL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uk-UA" altLang="pl-PL" sz="11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школа</a:t>
              </a:r>
              <a:endPara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Pole tekstowe 75"/>
            <p:cNvSpPr txBox="1">
              <a:spLocks noChangeArrowheads="1"/>
            </p:cNvSpPr>
            <p:nvPr/>
          </p:nvSpPr>
          <p:spPr bwMode="auto">
            <a:xfrm>
              <a:off x="6300192" y="4050360"/>
              <a:ext cx="867459" cy="219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pl-PL" sz="900" b="1" dirty="0">
                  <a:ea typeface="Calibri" panose="020F0502020204030204" pitchFamily="34" charset="0"/>
                  <a:cs typeface="Calibri Light" panose="020F0302020204030204" pitchFamily="34" charset="0"/>
                </a:rPr>
                <a:t>д</a:t>
              </a:r>
              <a:r>
                <a:rPr kumimoji="0" lang="uk-UA" altLang="pl-PL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 Light" panose="020F0302020204030204" pitchFamily="34" charset="0"/>
                </a:rPr>
                <a:t>ля дорослих</a:t>
              </a:r>
              <a:endParaRPr kumimoji="0" lang="pl-PL" altLang="pl-PL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7" name="Pole tekstowe 59"/>
            <p:cNvSpPr txBox="1">
              <a:spLocks noChangeArrowheads="1"/>
            </p:cNvSpPr>
            <p:nvPr/>
          </p:nvSpPr>
          <p:spPr bwMode="auto">
            <a:xfrm>
              <a:off x="4895949" y="2151286"/>
              <a:ext cx="227012" cy="20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400" b="0" i="0" u="none" strike="noStrike" cap="none" normalizeH="0" baseline="30000">
                  <a:ln>
                    <a:noFill/>
                  </a:ln>
                  <a:solidFill>
                    <a:schemeClr val="tx1"/>
                  </a:solidFill>
                  <a:effectLst/>
                  <a:latin typeface="Amatic"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Pole tekstowe 60"/>
            <p:cNvSpPr txBox="1">
              <a:spLocks noChangeArrowheads="1"/>
            </p:cNvSpPr>
            <p:nvPr/>
          </p:nvSpPr>
          <p:spPr bwMode="auto">
            <a:xfrm>
              <a:off x="4774695" y="3217768"/>
              <a:ext cx="1338866" cy="515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pl-PL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Галузева школа</a:t>
              </a:r>
              <a:r>
                <a:rPr kumimoji="0" lang="pl-PL" altLang="pl-PL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  <a:r>
                <a:rPr kumimoji="0" lang="uk-UA" altLang="pl-PL" sz="11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pl-PL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ІІ</a:t>
              </a:r>
              <a:r>
                <a:rPr kumimoji="0" lang="uk-UA" altLang="pl-PL" sz="11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рівня</a:t>
              </a:r>
              <a:endPara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Pole tekstowe 68"/>
            <p:cNvSpPr txBox="1">
              <a:spLocks noChangeArrowheads="1"/>
            </p:cNvSpPr>
            <p:nvPr/>
          </p:nvSpPr>
          <p:spPr bwMode="auto">
            <a:xfrm>
              <a:off x="3726038" y="5462973"/>
              <a:ext cx="1512887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uk-UA" altLang="pl-PL" sz="1100" b="1" dirty="0">
                  <a:cs typeface="Times New Roman" panose="02020603050405020304" pitchFamily="18" charset="0"/>
                </a:rPr>
                <a:t>Базова середня школа</a:t>
              </a:r>
              <a:endParaRPr kumimoji="0" lang="pl-PL" altLang="pl-PL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0" name="Pole tekstowe 69"/>
            <p:cNvSpPr txBox="1">
              <a:spLocks noChangeArrowheads="1"/>
            </p:cNvSpPr>
            <p:nvPr/>
          </p:nvSpPr>
          <p:spPr bwMode="auto">
            <a:xfrm>
              <a:off x="3792636" y="6469905"/>
              <a:ext cx="1512887" cy="271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pl-PL" sz="11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Дитячий</a:t>
              </a:r>
              <a:r>
                <a:rPr kumimoji="0" lang="uk-UA" altLang="pl-PL" sz="11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садок</a:t>
              </a:r>
              <a:endParaRPr kumimoji="0" lang="pl-PL" altLang="pl-PL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2" name="Pole tekstowe 77"/>
            <p:cNvSpPr txBox="1">
              <a:spLocks noChangeArrowheads="1"/>
            </p:cNvSpPr>
            <p:nvPr/>
          </p:nvSpPr>
          <p:spPr bwMode="auto">
            <a:xfrm>
              <a:off x="3949422" y="5711374"/>
              <a:ext cx="1025525" cy="160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pl-PL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 Light" panose="020F0302020204030204" pitchFamily="34" charset="0"/>
                </a:rPr>
                <a:t>8 років навчання</a:t>
              </a:r>
              <a:endParaRPr kumimoji="0" lang="pl-PL" altLang="pl-PL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3" name="Pole tekstowe 76"/>
            <p:cNvSpPr txBox="1">
              <a:spLocks noChangeArrowheads="1"/>
            </p:cNvSpPr>
            <p:nvPr/>
          </p:nvSpPr>
          <p:spPr bwMode="auto">
            <a:xfrm>
              <a:off x="4974947" y="3492098"/>
              <a:ext cx="798513" cy="403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altLang="pl-PL" sz="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Calibri Light" panose="020F0302020204030204" pitchFamily="34" charset="0"/>
                </a:rPr>
                <a:t>2 роки навчання</a:t>
              </a:r>
              <a:endParaRPr kumimoji="0" lang="pl-PL" altLang="pl-PL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2051" name="Obraz 9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9061" y="3903886"/>
              <a:ext cx="342900" cy="368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595536" y="1052736"/>
              <a:ext cx="9144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45"/>
            <p:cNvSpPr>
              <a:spLocks noChangeArrowheads="1"/>
            </p:cNvSpPr>
            <p:nvPr/>
          </p:nvSpPr>
          <p:spPr bwMode="auto">
            <a:xfrm>
              <a:off x="1595536" y="1509936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pl-PL"/>
            </a:p>
          </p:txBody>
        </p:sp>
      </p:grpSp>
      <p:sp>
        <p:nvSpPr>
          <p:cNvPr id="28" name="Tytuł 1"/>
          <p:cNvSpPr>
            <a:spLocks noGrp="1"/>
          </p:cNvSpPr>
          <p:nvPr>
            <p:ph type="title"/>
          </p:nvPr>
        </p:nvSpPr>
        <p:spPr>
          <a:xfrm rot="16200000">
            <a:off x="-2106369" y="2984429"/>
            <a:ext cx="5688633" cy="87595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uk-UA" sz="2800" b="1" spc="600" dirty="0">
                <a:solidFill>
                  <a:schemeClr val="tx2"/>
                </a:solidFill>
                <a:latin typeface="Calibri"/>
                <a:ea typeface="+mn-ea"/>
                <a:cs typeface="Calibri"/>
              </a:rPr>
              <a:t>Схема системи освіти</a:t>
            </a:r>
            <a:br>
              <a:rPr lang="pl-PL" sz="2800" b="1" dirty="0">
                <a:solidFill>
                  <a:schemeClr val="tx2"/>
                </a:solidFill>
                <a:latin typeface="Calibri"/>
                <a:cs typeface="Calibri"/>
              </a:rPr>
            </a:br>
            <a:endParaRPr lang="pl-PL" sz="2800" b="1" dirty="0">
              <a:solidFill>
                <a:schemeClr val="tx2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29" name="Obraz 53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38" t="70352" r="31064" b="17591"/>
          <a:stretch/>
        </p:blipFill>
        <p:spPr bwMode="auto">
          <a:xfrm>
            <a:off x="7371688" y="784285"/>
            <a:ext cx="1448659" cy="118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7448748" y="1169760"/>
            <a:ext cx="12945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pl-PL" sz="1100" b="1" dirty="0">
                <a:ea typeface="Calibri" panose="020F0502020204030204" pitchFamily="34" charset="0"/>
                <a:cs typeface="Times New Roman" panose="02020603050405020304" pitchFamily="18" charset="0"/>
              </a:rPr>
              <a:t>Курси з підвищення кваліфікації</a:t>
            </a:r>
            <a:endParaRPr lang="pl-PL" altLang="pl-PL" sz="1100" b="1" dirty="0"/>
          </a:p>
        </p:txBody>
      </p:sp>
      <p:sp>
        <p:nvSpPr>
          <p:cNvPr id="3" name="Prostokąt 2"/>
          <p:cNvSpPr/>
          <p:nvPr/>
        </p:nvSpPr>
        <p:spPr>
          <a:xfrm>
            <a:off x="6410950" y="4916129"/>
            <a:ext cx="1520729" cy="1209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Прямоугольник 24"/>
          <p:cNvSpPr/>
          <p:nvPr/>
        </p:nvSpPr>
        <p:spPr>
          <a:xfrm>
            <a:off x="619625" y="6144634"/>
            <a:ext cx="2298721" cy="58406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1200" dirty="0"/>
              <a:t>* </a:t>
            </a:r>
            <a:r>
              <a:rPr lang="pl-PL" sz="1200" dirty="0"/>
              <a:t>[</a:t>
            </a:r>
            <a:r>
              <a:rPr lang="uk-UA" sz="1200" i="1" dirty="0"/>
              <a:t>пол. </a:t>
            </a:r>
            <a:r>
              <a:rPr lang="pl-PL" sz="1200" i="1" dirty="0"/>
              <a:t>Szkoła branżowa </a:t>
            </a:r>
            <a:r>
              <a:rPr lang="uk-UA" sz="1200" i="1" dirty="0"/>
              <a:t>– </a:t>
            </a:r>
            <a:r>
              <a:rPr lang="uk-UA" sz="1200" i="1" dirty="0" err="1"/>
              <a:t>укр</a:t>
            </a:r>
            <a:r>
              <a:rPr lang="uk-UA" sz="1200" i="1" dirty="0"/>
              <a:t>. відповідник </a:t>
            </a:r>
            <a:r>
              <a:rPr lang="pl-PL" sz="1200" i="1" dirty="0"/>
              <a:t>– </a:t>
            </a:r>
            <a:r>
              <a:rPr lang="uk-UA" sz="1200" i="1" dirty="0"/>
              <a:t>професійне училище</a:t>
            </a:r>
            <a:r>
              <a:rPr lang="pl-PL" sz="1200" dirty="0"/>
              <a:t>]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284200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09" y="361865"/>
            <a:ext cx="9134060" cy="57606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Спеціальні школи </a:t>
            </a:r>
            <a:r>
              <a:rPr lang="pl-PL" sz="2800" b="1" dirty="0">
                <a:solidFill>
                  <a:srgbClr val="002060"/>
                </a:solidFill>
                <a:latin typeface="Calibri"/>
                <a:cs typeface="Calibri"/>
              </a:rPr>
              <a:t>- </a:t>
            </a:r>
            <a:r>
              <a:rPr lang="uk-UA" sz="2800" b="1" dirty="0">
                <a:solidFill>
                  <a:srgbClr val="002060"/>
                </a:solidFill>
                <a:latin typeface="Calibri"/>
                <a:cs typeface="Calibri"/>
              </a:rPr>
              <a:t>набір</a:t>
            </a:r>
            <a:endParaRPr lang="pl-PL" sz="2800" dirty="0">
              <a:latin typeface="Calibri"/>
              <a:cs typeface="Calibri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421555" y="1342941"/>
            <a:ext cx="7878320" cy="17570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Wingdings" panose="020B0604020202020204" pitchFamily="34" charset="0"/>
              <a:buChar char="Ø"/>
            </a:pPr>
            <a:r>
              <a:rPr lang="uk-UA" dirty="0"/>
              <a:t>для учнів, які мають заключення психологічно-педагогічної клініки про необхідність спеціальної освіти </a:t>
            </a:r>
            <a:r>
              <a:rPr lang="pl-PL" i="1" dirty="0"/>
              <a:t>(</a:t>
            </a:r>
            <a:r>
              <a:rPr lang="uk-UA" i="1" dirty="0"/>
              <a:t>батьки повинні вже на початку восьмого класу подати заяву про видачу заключення, або його актуалізацію</a:t>
            </a:r>
            <a:r>
              <a:rPr lang="pl-PL" i="1" dirty="0"/>
              <a:t>)</a:t>
            </a:r>
            <a:endParaRPr lang="pl-PL" dirty="0"/>
          </a:p>
          <a:p>
            <a:pPr marL="285750" indent="-285750">
              <a:lnSpc>
                <a:spcPct val="0"/>
              </a:lnSpc>
              <a:buFont typeface="Wingdings"/>
              <a:buChar char="Ø"/>
            </a:pPr>
            <a:endParaRPr lang="pl-PL" dirty="0">
              <a:cs typeface="Calibri"/>
            </a:endParaRPr>
          </a:p>
          <a:p>
            <a:pPr marL="285750" indent="-285750">
              <a:buFont typeface="Wingdings" panose="020B0604020202020204" pitchFamily="34" charset="0"/>
              <a:buChar char="Ø"/>
            </a:pPr>
            <a:r>
              <a:rPr lang="uk-UA" dirty="0"/>
              <a:t>набір до спеціальних шкіл відбувається на інших умовах та в інших термінах </a:t>
            </a:r>
            <a:r>
              <a:rPr lang="pl-PL" i="1" dirty="0"/>
              <a:t>(</a:t>
            </a:r>
            <a:r>
              <a:rPr lang="uk-UA" i="1" dirty="0"/>
              <a:t>закінчується раніше</a:t>
            </a:r>
            <a:r>
              <a:rPr lang="pl-PL" i="1" dirty="0"/>
              <a:t>), </a:t>
            </a:r>
            <a:r>
              <a:rPr lang="uk-UA" dirty="0"/>
              <a:t>детальна інформація доступна у спеціальних закладах</a:t>
            </a:r>
            <a:endParaRPr lang="pl-PL" dirty="0">
              <a:cs typeface="Calibri"/>
            </a:endParaRP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EB2B37F3-8B96-444C-993D-FBEE20CF84C5}"/>
              </a:ext>
            </a:extLst>
          </p:cNvPr>
          <p:cNvSpPr/>
          <p:nvPr/>
        </p:nvSpPr>
        <p:spPr>
          <a:xfrm>
            <a:off x="421251" y="3914428"/>
            <a:ext cx="8297464" cy="25380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endParaRPr lang="pl-PL" sz="1600" b="1" i="1" dirty="0">
              <a:solidFill>
                <a:schemeClr val="tx1"/>
              </a:solidFill>
              <a:latin typeface="Calibri"/>
              <a:ea typeface="Segoe UI"/>
              <a:cs typeface="Segoe UI"/>
            </a:endParaRPr>
          </a:p>
          <a:p>
            <a:r>
              <a:rPr lang="uk-UA" sz="1600" b="1" i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Приклади варшавських спеціальних галузевих шкіл та училищ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:</a:t>
            </a:r>
            <a:r>
              <a:rPr lang="en-US" sz="1600" i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  <a:endParaRPr lang="en-US" i="1" dirty="0">
              <a:solidFill>
                <a:schemeClr val="tx1"/>
              </a:solidFill>
              <a:cs typeface="Calibri"/>
            </a:endParaRPr>
          </a:p>
          <a:p>
            <a:pPr rtl="0">
              <a:lnSpc>
                <a:spcPct val="50000"/>
              </a:lnSpc>
            </a:pPr>
            <a:r>
              <a:rPr lang="pl-PL" sz="1600" i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​</a:t>
            </a:r>
          </a:p>
          <a:p>
            <a:pPr marL="285750" lvl="0" indent="-285750" rtl="0">
              <a:buFont typeface="Arial"/>
              <a:buChar char="•"/>
            </a:pPr>
            <a:r>
              <a:rPr lang="uk-UA" sz="1600" b="1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Комплекс спеціальних шкіл № 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38 </a:t>
            </a:r>
            <a:r>
              <a:rPr lang="en-US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​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(</a:t>
            </a:r>
            <a:r>
              <a:rPr lang="uk-UA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Прага Північ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)</a:t>
            </a:r>
            <a:endParaRPr lang="en-US" sz="1600" i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uk-UA" sz="1600" b="1" i="1" dirty="0">
                <a:solidFill>
                  <a:schemeClr val="tx1"/>
                </a:solidFill>
                <a:ea typeface="Arial"/>
                <a:cs typeface="Arial"/>
              </a:rPr>
              <a:t>Комплекс спеціальних шкіл № 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89</a:t>
            </a:r>
            <a:r>
              <a:rPr lang="en-US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​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(</a:t>
            </a:r>
            <a:r>
              <a:rPr lang="uk-UA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Прага Південь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)</a:t>
            </a:r>
            <a:endParaRPr lang="en-US" sz="1600" i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uk-UA" sz="1600" b="1" i="1" dirty="0">
                <a:solidFill>
                  <a:schemeClr val="tx1"/>
                </a:solidFill>
                <a:ea typeface="Arial"/>
                <a:cs typeface="Arial"/>
              </a:rPr>
              <a:t>Комплекс спеціальних шкіл № 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85</a:t>
            </a:r>
            <a:r>
              <a:rPr lang="en-US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​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 (</a:t>
            </a:r>
            <a:r>
              <a:rPr lang="uk-UA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Середмістя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)</a:t>
            </a:r>
            <a:endParaRPr lang="en-US" sz="1600" i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uk-UA" sz="1600" b="1" i="1" dirty="0">
                <a:solidFill>
                  <a:schemeClr val="tx1"/>
                </a:solidFill>
                <a:ea typeface="Arial"/>
                <a:cs typeface="Arial"/>
              </a:rPr>
              <a:t>Комплекс спеціальних шкіл № 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105 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(</a:t>
            </a:r>
            <a:r>
              <a:rPr lang="uk-UA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Середмістя</a:t>
            </a:r>
            <a:r>
              <a:rPr lang="pl-PL" sz="1600" i="1" dirty="0">
                <a:solidFill>
                  <a:schemeClr val="tx1"/>
                </a:solidFill>
                <a:latin typeface="Calibri"/>
                <a:ea typeface="Arial"/>
                <a:cs typeface="Arial"/>
              </a:rPr>
              <a:t>)</a:t>
            </a:r>
            <a:endParaRPr lang="en-US" sz="1600" i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pPr lvl="0" rtl="0">
              <a:buChar char="•"/>
            </a:pPr>
            <a:endParaRPr lang="pl-PL" sz="1600" i="1" dirty="0">
              <a:solidFill>
                <a:schemeClr val="tx1"/>
              </a:solidFill>
              <a:latin typeface="Calibri"/>
              <a:ea typeface="Arial"/>
              <a:cs typeface="Arial"/>
            </a:endParaRPr>
          </a:p>
          <a:p>
            <a:r>
              <a:rPr lang="uk-UA" sz="1600" b="1" i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Повний перелік закладів на сайті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 </a:t>
            </a:r>
            <a:r>
              <a:rPr lang="uk-UA" sz="1600" b="1" i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Бюро Освіти</a:t>
            </a:r>
            <a:r>
              <a:rPr lang="pl-PL" sz="1600" b="1" i="1" dirty="0">
                <a:solidFill>
                  <a:schemeClr val="tx1"/>
                </a:solidFill>
                <a:latin typeface="Calibri"/>
                <a:ea typeface="Segoe UI"/>
                <a:cs typeface="Segoe UI"/>
              </a:rPr>
              <a:t>:</a:t>
            </a:r>
            <a:r>
              <a:rPr lang="pl-PL" sz="1600" b="1" i="1" dirty="0">
                <a:solidFill>
                  <a:schemeClr val="tx1"/>
                </a:solidFill>
                <a:ea typeface="+mn-lt"/>
                <a:cs typeface="Segoe UI"/>
              </a:rPr>
              <a:t> </a:t>
            </a:r>
            <a:r>
              <a:rPr lang="en-US" sz="1600" dirty="0">
                <a:ea typeface="+mn-lt"/>
                <a:cs typeface="+mn-lt"/>
                <a:hlinkClick r:id="rId2"/>
              </a:rPr>
              <a:t>https://edukacja.um.warszawa.pl/informator</a:t>
            </a:r>
            <a:endParaRPr lang="en-US" dirty="0"/>
          </a:p>
          <a:p>
            <a:endParaRPr lang="en-US" sz="1400" dirty="0">
              <a:solidFill>
                <a:srgbClr val="000000"/>
              </a:solidFill>
              <a:cs typeface="Calibri"/>
            </a:endParaRPr>
          </a:p>
          <a:p>
            <a:endParaRPr lang="pl-PL" sz="1400" dirty="0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8960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b56528-079d-430e-a491-4cd3038993c3">
      <Terms xmlns="http://schemas.microsoft.com/office/infopath/2007/PartnerControls"/>
    </lcf76f155ced4ddcb4097134ff3c332f>
    <TaxCatchAll xmlns="af578e52-97e2-4af6-9ce7-2461b1c977a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37EBF680838948B00EA97366C25B2B" ma:contentTypeVersion="16" ma:contentTypeDescription="Utwórz nowy dokument." ma:contentTypeScope="" ma:versionID="07d18f98b7303a0dee6d1c91ccd8032a">
  <xsd:schema xmlns:xsd="http://www.w3.org/2001/XMLSchema" xmlns:xs="http://www.w3.org/2001/XMLSchema" xmlns:p="http://schemas.microsoft.com/office/2006/metadata/properties" xmlns:ns2="4eb56528-079d-430e-a491-4cd3038993c3" xmlns:ns3="af578e52-97e2-4af6-9ce7-2461b1c977a9" targetNamespace="http://schemas.microsoft.com/office/2006/metadata/properties" ma:root="true" ma:fieldsID="3b8d62d3fedc47248c838440ae365fa8" ns2:_="" ns3:_="">
    <xsd:import namespace="4eb56528-079d-430e-a491-4cd3038993c3"/>
    <xsd:import namespace="af578e52-97e2-4af6-9ce7-2461b1c977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b56528-079d-430e-a491-4cd3038993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Tagi obrazów" ma:readOnly="false" ma:fieldId="{5cf76f15-5ced-4ddc-b409-7134ff3c332f}" ma:taxonomyMulti="true" ma:sspId="5a37ca91-f075-42ca-bc95-29f15eca3f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578e52-97e2-4af6-9ce7-2461b1c977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1e54fb6-e5d5-43da-b8ec-53b3501d1c6f}" ma:internalName="TaxCatchAll" ma:showField="CatchAllData" ma:web="af578e52-97e2-4af6-9ce7-2461b1c977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981F3B-1F3E-412F-8F4D-76CB2C8999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A49DFB-9068-4B00-9913-06ADB072436C}">
  <ds:schemaRefs>
    <ds:schemaRef ds:uri="http://schemas.microsoft.com/office/infopath/2007/PartnerControls"/>
    <ds:schemaRef ds:uri="af578e52-97e2-4af6-9ce7-2461b1c977a9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4eb56528-079d-430e-a491-4cd3038993c3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537CB72-38A5-4671-934E-EDB644AAD3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b56528-079d-430e-a491-4cd3038993c3"/>
    <ds:schemaRef ds:uri="af578e52-97e2-4af6-9ce7-2461b1c977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4334</Words>
  <Application>Microsoft Office PowerPoint</Application>
  <PresentationFormat>Pokaz na ekranie (4:3)</PresentationFormat>
  <Paragraphs>580</Paragraphs>
  <Slides>41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53" baseType="lpstr">
      <vt:lpstr>Amatic</vt:lpstr>
      <vt:lpstr>Arial</vt:lpstr>
      <vt:lpstr>Arial,Sans-Serif</vt:lpstr>
      <vt:lpstr>Bookman Old Style</vt:lpstr>
      <vt:lpstr>Bradley Hand ITC</vt:lpstr>
      <vt:lpstr>Calibri</vt:lpstr>
      <vt:lpstr>Calibri Light</vt:lpstr>
      <vt:lpstr>Segoe UI</vt:lpstr>
      <vt:lpstr>Times New Roman</vt:lpstr>
      <vt:lpstr>Wingdings</vt:lpstr>
      <vt:lpstr>Wingdings,Sans-Serif</vt:lpstr>
      <vt:lpstr>Office Theme</vt:lpstr>
      <vt:lpstr>Prezentacja programu PowerPoint</vt:lpstr>
      <vt:lpstr>Кар’єрний консультант</vt:lpstr>
      <vt:lpstr>Планування освітнього шляху</vt:lpstr>
      <vt:lpstr>Prezentacja programu PowerPoint</vt:lpstr>
      <vt:lpstr>Prezentacja programu PowerPoint</vt:lpstr>
      <vt:lpstr>Ринок освіти і навчання протягом всього життя</vt:lpstr>
      <vt:lpstr>Планування власного розвитку і прийняття освітньо-професійних рішень</vt:lpstr>
      <vt:lpstr>Схема системи освіти </vt:lpstr>
      <vt:lpstr>Спеціальні школи - набір</vt:lpstr>
      <vt:lpstr>Старші школи при Молодіжних соціотерапевтичних центрах – набір</vt:lpstr>
      <vt:lpstr>Підготовчі відділи</vt:lpstr>
      <vt:lpstr>Спеціальні освітні потреби - підтримка </vt:lpstr>
      <vt:lpstr>Що після базової середньої школи?</vt:lpstr>
      <vt:lpstr>Що після базової середньої школи?</vt:lpstr>
      <vt:lpstr>Що після базової середньої школи?</vt:lpstr>
      <vt:lpstr>Прийом до старшої школи (стосується учнів, які відвідували польську базову школу)</vt:lpstr>
      <vt:lpstr>Прийом до старшої школи (стосується учнів, які НЕ ВІДВІДУВАЛИ польську базову школу)</vt:lpstr>
      <vt:lpstr>Загальноосвітні ліцеї Додаткові вступні іспити – тести з фізичної підготовки*</vt:lpstr>
      <vt:lpstr>Загальноосвітні ліцеї Додаткові вступні іспити – тести з фізичної підготовки* </vt:lpstr>
      <vt:lpstr>Загальноосвітні ліцеї  Додаткові вступні іспити – практичний іспит/ перевірка профільних здібностей*</vt:lpstr>
      <vt:lpstr>Загальноосвітні ліцеї Додаткові вступні іспити – перевірка мовних здібностей (вступні відділи)*</vt:lpstr>
      <vt:lpstr>Загальноосвітні ліцеї, технікуми Додаткові вступні іспити – перевірка мовних здібностей (двомовні відділи)*</vt:lpstr>
      <vt:lpstr>Загальноосвітні ліцеї  Додаткові вступні іспити – перевірка мовних компетенцій (міжнародні відділи)*</vt:lpstr>
      <vt:lpstr>Загальноосвітній ліцей та технікум </vt:lpstr>
      <vt:lpstr>Prezentacja programu PowerPoint</vt:lpstr>
      <vt:lpstr>Prezentacja programu PowerPoint</vt:lpstr>
      <vt:lpstr>Prezentacja programu PowerPoint</vt:lpstr>
      <vt:lpstr>Prezentacja programu PowerPoint</vt:lpstr>
      <vt:lpstr>Іспит, який підтверджує професійні кваліфікації 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Схема розподілу балів при зарахуванні учнів з базової школи</vt:lpstr>
      <vt:lpstr>Схема розподілу балів при зарахуванні учнів з базової школи</vt:lpstr>
      <vt:lpstr>Екзамен восьмикласника</vt:lpstr>
      <vt:lpstr>Prezentacja programu PowerPoint</vt:lpstr>
      <vt:lpstr>КОРИСНІ ПОСИЛАННЯ</vt:lpstr>
      <vt:lpstr>КОРИСНІ ПОСИЛАННЯ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wcies</dc:creator>
  <cp:lastModifiedBy>Swietłana Dachno</cp:lastModifiedBy>
  <cp:revision>211</cp:revision>
  <dcterms:created xsi:type="dcterms:W3CDTF">2013-10-04T13:17:17Z</dcterms:created>
  <dcterms:modified xsi:type="dcterms:W3CDTF">2022-11-14T10:57:23Z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0x010100DB37EBF680838948B00EA97366C25B2B</vt:lpwstr>
  </property>
</Properties>
</file>