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9"/>
  </p:handoutMasterIdLst>
  <p:sldIdLst>
    <p:sldId id="256" r:id="rId2"/>
    <p:sldId id="273" r:id="rId3"/>
    <p:sldId id="282" r:id="rId4"/>
    <p:sldId id="259" r:id="rId5"/>
    <p:sldId id="280" r:id="rId6"/>
    <p:sldId id="264" r:id="rId7"/>
    <p:sldId id="277" r:id="rId8"/>
    <p:sldId id="269" r:id="rId9"/>
    <p:sldId id="263" r:id="rId10"/>
    <p:sldId id="270" r:id="rId11"/>
    <p:sldId id="281" r:id="rId12"/>
    <p:sldId id="274" r:id="rId13"/>
    <p:sldId id="262" r:id="rId14"/>
    <p:sldId id="268" r:id="rId15"/>
    <p:sldId id="279" r:id="rId16"/>
    <p:sldId id="278" r:id="rId17"/>
    <p:sldId id="275" r:id="rId18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57" autoAdjust="0"/>
    <p:restoredTop sz="94660"/>
  </p:normalViewPr>
  <p:slideViewPr>
    <p:cSldViewPr>
      <p:cViewPr varScale="1">
        <p:scale>
          <a:sx n="65" d="100"/>
          <a:sy n="65" d="100"/>
        </p:scale>
        <p:origin x="-1272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D69D86-FCAB-439B-BC2A-A06FA39E80C7}" type="datetimeFigureOut">
              <a:rPr lang="pl-PL" smtClean="0"/>
              <a:pPr/>
              <a:t>24.05.2021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350F5A-861D-4B47-B78C-9FFA428C1154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07D8D-C7F7-4D2D-8FBE-38C70E03DF7A}" type="datetimeFigureOut">
              <a:rPr lang="pl-PL" smtClean="0"/>
              <a:pPr/>
              <a:t>24.05.2021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724D4-DD2A-47D8-86FA-F5404993424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07D8D-C7F7-4D2D-8FBE-38C70E03DF7A}" type="datetimeFigureOut">
              <a:rPr lang="pl-PL" smtClean="0"/>
              <a:pPr/>
              <a:t>24.05.2021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724D4-DD2A-47D8-86FA-F5404993424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07D8D-C7F7-4D2D-8FBE-38C70E03DF7A}" type="datetimeFigureOut">
              <a:rPr lang="pl-PL" smtClean="0"/>
              <a:pPr/>
              <a:t>24.05.2021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724D4-DD2A-47D8-86FA-F5404993424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07D8D-C7F7-4D2D-8FBE-38C70E03DF7A}" type="datetimeFigureOut">
              <a:rPr lang="pl-PL" smtClean="0"/>
              <a:pPr/>
              <a:t>24.05.2021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724D4-DD2A-47D8-86FA-F5404993424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07D8D-C7F7-4D2D-8FBE-38C70E03DF7A}" type="datetimeFigureOut">
              <a:rPr lang="pl-PL" smtClean="0"/>
              <a:pPr/>
              <a:t>24.05.2021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724D4-DD2A-47D8-86FA-F5404993424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07D8D-C7F7-4D2D-8FBE-38C70E03DF7A}" type="datetimeFigureOut">
              <a:rPr lang="pl-PL" smtClean="0"/>
              <a:pPr/>
              <a:t>24.05.2021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724D4-DD2A-47D8-86FA-F5404993424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07D8D-C7F7-4D2D-8FBE-38C70E03DF7A}" type="datetimeFigureOut">
              <a:rPr lang="pl-PL" smtClean="0"/>
              <a:pPr/>
              <a:t>24.05.2021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724D4-DD2A-47D8-86FA-F5404993424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07D8D-C7F7-4D2D-8FBE-38C70E03DF7A}" type="datetimeFigureOut">
              <a:rPr lang="pl-PL" smtClean="0"/>
              <a:pPr/>
              <a:t>24.05.2021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724D4-DD2A-47D8-86FA-F5404993424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07D8D-C7F7-4D2D-8FBE-38C70E03DF7A}" type="datetimeFigureOut">
              <a:rPr lang="pl-PL" smtClean="0"/>
              <a:pPr/>
              <a:t>24.05.2021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724D4-DD2A-47D8-86FA-F5404993424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07D8D-C7F7-4D2D-8FBE-38C70E03DF7A}" type="datetimeFigureOut">
              <a:rPr lang="pl-PL" smtClean="0"/>
              <a:pPr/>
              <a:t>24.05.2021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724D4-DD2A-47D8-86FA-F5404993424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07D8D-C7F7-4D2D-8FBE-38C70E03DF7A}" type="datetimeFigureOut">
              <a:rPr lang="pl-PL" smtClean="0"/>
              <a:pPr/>
              <a:t>24.05.2021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724D4-DD2A-47D8-86FA-F5404993424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107D8D-C7F7-4D2D-8FBE-38C70E03DF7A}" type="datetimeFigureOut">
              <a:rPr lang="pl-PL" smtClean="0"/>
              <a:pPr/>
              <a:t>24.05.2021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7724D4-DD2A-47D8-86FA-F5404993424E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hyperlink" Target="https://116111.pl/napisz" TargetMode="Externa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936103"/>
          </a:xfrm>
        </p:spPr>
        <p:txBody>
          <a:bodyPr>
            <a:noAutofit/>
          </a:bodyPr>
          <a:lstStyle/>
          <a:p>
            <a:r>
              <a:rPr lang="pl-PL" sz="3600" b="1" dirty="0" smtClean="0">
                <a:solidFill>
                  <a:schemeClr val="accent3">
                    <a:lumMod val="50000"/>
                  </a:schemeClr>
                </a:solidFill>
              </a:rPr>
              <a:t>Jak rodzice mogą wspierać dziecko                  w trakcie powrotu do szkoły</a:t>
            </a:r>
            <a:endParaRPr lang="pl-PL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95536" y="4941168"/>
            <a:ext cx="8280920" cy="1512168"/>
          </a:xfrm>
        </p:spPr>
        <p:txBody>
          <a:bodyPr>
            <a:normAutofit/>
          </a:bodyPr>
          <a:lstStyle/>
          <a:p>
            <a:pPr algn="r"/>
            <a:r>
              <a:rPr lang="pl-PL" sz="2400" dirty="0" smtClean="0">
                <a:solidFill>
                  <a:schemeClr val="tx1"/>
                </a:solidFill>
              </a:rPr>
              <a:t>oprac. Olga Biernat, Joanna Szymczuk</a:t>
            </a:r>
          </a:p>
          <a:p>
            <a:endParaRPr lang="pl-PL" sz="2400" dirty="0" smtClean="0"/>
          </a:p>
          <a:p>
            <a:r>
              <a:rPr lang="pl-PL" sz="2400" dirty="0" smtClean="0">
                <a:solidFill>
                  <a:schemeClr val="tx1"/>
                </a:solidFill>
              </a:rPr>
              <a:t>Poradnia Psychologiczno – Pedagogiczna nr 13</a:t>
            </a:r>
            <a:endParaRPr lang="pl-PL" sz="2400" dirty="0">
              <a:solidFill>
                <a:schemeClr val="tx1"/>
              </a:solidFill>
            </a:endParaRPr>
          </a:p>
        </p:txBody>
      </p:sp>
      <p:pic>
        <p:nvPicPr>
          <p:cNvPr id="6" name="Obraz 5" descr="1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67744" y="1484784"/>
            <a:ext cx="4896544" cy="3327991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chemeClr val="accent3">
                    <a:lumMod val="50000"/>
                  </a:schemeClr>
                </a:solidFill>
              </a:rPr>
              <a:t>Ograniczaj czas przed </a:t>
            </a:r>
            <a:r>
              <a:rPr lang="pl-PL" dirty="0" smtClean="0">
                <a:solidFill>
                  <a:schemeClr val="accent3">
                    <a:lumMod val="50000"/>
                  </a:schemeClr>
                </a:solidFill>
              </a:rPr>
              <a:t>ekranem</a:t>
            </a:r>
            <a:endParaRPr lang="pl-PL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Symbol zastępczy zawartości 5"/>
          <p:cNvSpPr>
            <a:spLocks noGrp="1"/>
          </p:cNvSpPr>
          <p:nvPr>
            <p:ph sz="half" idx="2"/>
          </p:nvPr>
        </p:nvSpPr>
        <p:spPr>
          <a:xfrm>
            <a:off x="3203848" y="1412776"/>
            <a:ext cx="5832648" cy="5040560"/>
          </a:xfrm>
        </p:spPr>
        <p:txBody>
          <a:bodyPr>
            <a:normAutofit/>
          </a:bodyPr>
          <a:lstStyle/>
          <a:p>
            <a:pPr lvl="0"/>
            <a:endParaRPr lang="pl-PL" dirty="0" smtClean="0"/>
          </a:p>
          <a:p>
            <a:pPr lvl="0" algn="just"/>
            <a:r>
              <a:rPr lang="pl-PL" sz="2600" dirty="0" smtClean="0"/>
              <a:t>Zasady ekranowe dla wszystkich. </a:t>
            </a:r>
          </a:p>
          <a:p>
            <a:pPr lvl="0" algn="just"/>
            <a:r>
              <a:rPr lang="pl-PL" sz="2600" dirty="0" smtClean="0"/>
              <a:t> Staraj się organizować dziecku ciekawe wyzwania, zadania oraz gry                               (NIE – KOMPUTEROWE) i kiedy możesz, bierz w nich udział.</a:t>
            </a:r>
          </a:p>
          <a:p>
            <a:pPr lvl="0" algn="just"/>
            <a:r>
              <a:rPr lang="pl-PL" sz="2600" dirty="0" smtClean="0"/>
              <a:t>Rozmawiaj z dzieckiem o tym czym jest cyfrowy świat i tłumacz jak się w nim poruszać.</a:t>
            </a:r>
          </a:p>
          <a:p>
            <a:endParaRPr lang="pl-PL" dirty="0"/>
          </a:p>
        </p:txBody>
      </p:sp>
      <p:pic>
        <p:nvPicPr>
          <p:cNvPr id="7" name="Symbol zastępczy zawartości 3" descr="C:\Documents and Settings\kazimiera oszajca\Dane aplikacji\Microsoft\Media Catalog\Downloaded Clips\cla1\j0404265.wmf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44824"/>
            <a:ext cx="2952328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chemeClr val="accent3">
                    <a:lumMod val="50000"/>
                  </a:schemeClr>
                </a:solidFill>
              </a:rPr>
              <a:t>Hobby, odpoczynek</a:t>
            </a:r>
            <a:endParaRPr lang="pl-PL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" name="Symbol zastępczy zawartości 4" descr="piłka 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772816"/>
            <a:ext cx="2273300" cy="1440160"/>
          </a:xfrm>
        </p:spPr>
      </p:pic>
      <p:pic>
        <p:nvPicPr>
          <p:cNvPr id="6" name="Symbol zastępczy zawartości 5" descr="rolki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7544" y="5013176"/>
            <a:ext cx="2376264" cy="1581296"/>
          </a:xfrm>
        </p:spPr>
      </p:pic>
      <p:pic>
        <p:nvPicPr>
          <p:cNvPr id="7" name="Obraz 6" descr="szydełkowani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63688" y="3356992"/>
            <a:ext cx="2304256" cy="1440160"/>
          </a:xfrm>
          <a:prstGeom prst="rect">
            <a:avLst/>
          </a:prstGeom>
        </p:spPr>
      </p:pic>
      <p:pic>
        <p:nvPicPr>
          <p:cNvPr id="8" name="Obraz 7" descr="sen 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26885" y="4221088"/>
            <a:ext cx="3472131" cy="1619622"/>
          </a:xfrm>
          <a:prstGeom prst="rect">
            <a:avLst/>
          </a:prstGeom>
        </p:spPr>
      </p:pic>
      <p:pic>
        <p:nvPicPr>
          <p:cNvPr id="9" name="Obraz 8" descr="sen baranki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20072" y="1772816"/>
            <a:ext cx="3513112" cy="1613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>
                <a:solidFill>
                  <a:schemeClr val="accent3">
                    <a:lumMod val="50000"/>
                  </a:schemeClr>
                </a:solidFill>
              </a:rPr>
              <a:t>Gramy do jednej bramki</a:t>
            </a:r>
            <a:br>
              <a:rPr lang="pl-PL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pl-PL" sz="3100" dirty="0" smtClean="0"/>
              <a:t>(rodzice, nauczyciele, specjaliści)</a:t>
            </a:r>
            <a:endParaRPr lang="pl-PL" sz="3100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endParaRPr lang="pl-PL" b="1" dirty="0" smtClean="0"/>
          </a:p>
          <a:p>
            <a:pPr algn="ctr">
              <a:buNone/>
            </a:pPr>
            <a:endParaRPr lang="pl-PL" b="1" dirty="0" smtClean="0"/>
          </a:p>
          <a:p>
            <a:pPr algn="ctr">
              <a:buNone/>
            </a:pPr>
            <a:endParaRPr lang="pl-PL" b="1" dirty="0" smtClean="0"/>
          </a:p>
          <a:p>
            <a:pPr algn="ctr">
              <a:buNone/>
            </a:pPr>
            <a:endParaRPr lang="pl-PL" b="1" dirty="0" smtClean="0"/>
          </a:p>
          <a:p>
            <a:pPr algn="ctr">
              <a:buNone/>
            </a:pPr>
            <a:endParaRPr lang="pl-PL" b="1" dirty="0" smtClean="0"/>
          </a:p>
          <a:p>
            <a:pPr algn="ctr">
              <a:buNone/>
            </a:pPr>
            <a:endParaRPr lang="pl-PL" b="1" dirty="0" smtClean="0"/>
          </a:p>
          <a:p>
            <a:pPr algn="ctr">
              <a:buNone/>
            </a:pPr>
            <a:endParaRPr lang="pl-PL" b="1" dirty="0" smtClean="0"/>
          </a:p>
          <a:p>
            <a:pPr algn="ctr">
              <a:buNone/>
            </a:pPr>
            <a:endParaRPr lang="pl-PL" b="1" dirty="0" smtClean="0"/>
          </a:p>
          <a:p>
            <a:pPr algn="ctr">
              <a:buNone/>
            </a:pPr>
            <a:r>
              <a:rPr lang="pl-PL" sz="2800" b="1" dirty="0" smtClean="0"/>
              <a:t>CEL</a:t>
            </a:r>
            <a:r>
              <a:rPr lang="pl-PL" sz="2800" dirty="0" smtClean="0"/>
              <a:t>: pomoc dziecku w odnalezieniu się  </a:t>
            </a:r>
          </a:p>
          <a:p>
            <a:pPr algn="ctr">
              <a:buNone/>
            </a:pPr>
            <a:r>
              <a:rPr lang="pl-PL" sz="2800" dirty="0" smtClean="0"/>
              <a:t>w szkolnej rzeczywistości</a:t>
            </a:r>
            <a:endParaRPr lang="pl-PL" sz="2800" dirty="0"/>
          </a:p>
        </p:txBody>
      </p:sp>
      <p:pic>
        <p:nvPicPr>
          <p:cNvPr id="6" name="Symbol zastępczy zawartości 5" descr="piłkarz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1628800"/>
            <a:ext cx="6369939" cy="3816424"/>
          </a:xfrm>
          <a:prstGeom prst="rect">
            <a:avLst/>
          </a:prstGeom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chemeClr val="accent3">
                    <a:lumMod val="50000"/>
                  </a:schemeClr>
                </a:solidFill>
              </a:rPr>
              <a:t>Wspieraj relacje z rówieśnikami</a:t>
            </a:r>
            <a:endParaRPr lang="pl-PL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Symbol zastępczy zawartości 5"/>
          <p:cNvSpPr>
            <a:spLocks noGrp="1"/>
          </p:cNvSpPr>
          <p:nvPr>
            <p:ph sz="half" idx="2"/>
          </p:nvPr>
        </p:nvSpPr>
        <p:spPr>
          <a:xfrm>
            <a:off x="4427984" y="1600200"/>
            <a:ext cx="4536504" cy="4525963"/>
          </a:xfrm>
        </p:spPr>
        <p:txBody>
          <a:bodyPr/>
          <a:lstStyle/>
          <a:p>
            <a:endParaRPr lang="pl-PL" dirty="0" smtClean="0"/>
          </a:p>
          <a:p>
            <a:r>
              <a:rPr lang="pl-PL" sz="2600" dirty="0" smtClean="0"/>
              <a:t>Zadbaj o kontakty dziecka             z rówieśnikami.</a:t>
            </a:r>
          </a:p>
          <a:p>
            <a:r>
              <a:rPr lang="pl-PL" sz="2600" dirty="0" smtClean="0"/>
              <a:t>Jest to szczególnie ważne w przypadku dzieci nieśmiałych            i wycofanych.</a:t>
            </a:r>
          </a:p>
          <a:p>
            <a:endParaRPr lang="pl-PL" dirty="0"/>
          </a:p>
        </p:txBody>
      </p:sp>
      <p:pic>
        <p:nvPicPr>
          <p:cNvPr id="8" name="Symbol zastępczy zawartości 7" descr="C:\Documents and Settings\kazimiera oszajca\Dane aplikacji\Microsoft\Media Catalog\Downloaded Clips\cla2\j0406110.wmf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844824"/>
            <a:ext cx="3744416" cy="345638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chemeClr val="accent3">
                    <a:lumMod val="50000"/>
                  </a:schemeClr>
                </a:solidFill>
              </a:rPr>
              <a:t>Zadbaj o siebie</a:t>
            </a:r>
            <a:endParaRPr lang="pl-PL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Symbol zastępczy zawartości 7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226084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2500" dirty="0" smtClean="0"/>
              <a:t>Dbaj o siebie, by móc wspierać innych. Nie możesz nalać z pustego dzbana.</a:t>
            </a:r>
            <a:endParaRPr lang="pl-PL" sz="2500" dirty="0"/>
          </a:p>
        </p:txBody>
      </p:sp>
      <p:pic>
        <p:nvPicPr>
          <p:cNvPr id="10" name="Symbol zastępczy zawartości 9" descr="oddech 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569166"/>
            <a:ext cx="2808312" cy="2507906"/>
          </a:xfrm>
          <a:prstGeom prst="rect">
            <a:avLst/>
          </a:prstGeom>
        </p:spPr>
      </p:pic>
      <p:pic>
        <p:nvPicPr>
          <p:cNvPr id="11" name="Obraz 10" descr="relaksaja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9723" y="3645024"/>
            <a:ext cx="3175553" cy="1944216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251520" y="4509120"/>
            <a:ext cx="424847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500" dirty="0" smtClean="0"/>
              <a:t>Ładowanie „akumulatorów” przed wysiłkiem – zaplanuj aktywności, które dodadzą                 Ci sił, by móc podjąć wyzwania. </a:t>
            </a:r>
            <a:endParaRPr lang="pl-PL" sz="2500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115616" y="692696"/>
            <a:ext cx="7560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dirty="0" smtClean="0">
                <a:solidFill>
                  <a:schemeClr val="accent3">
                    <a:lumMod val="50000"/>
                  </a:schemeClr>
                </a:solidFill>
              </a:rPr>
              <a:t>Kiedy zgłosić się do specjalisty?</a:t>
            </a:r>
            <a:endParaRPr lang="pl-PL" sz="4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755576" y="1597982"/>
            <a:ext cx="583264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2100" dirty="0"/>
              <a:t>G</a:t>
            </a:r>
            <a:r>
              <a:rPr lang="pl-PL" sz="2100" dirty="0" smtClean="0"/>
              <a:t>dy zauważasz nagłą </a:t>
            </a:r>
            <a:r>
              <a:rPr lang="pl-PL" sz="2100" b="1" i="1" dirty="0" smtClean="0"/>
              <a:t>zmianę</a:t>
            </a:r>
            <a:r>
              <a:rPr lang="pl-PL" sz="2100" dirty="0" smtClean="0"/>
              <a:t> w funkcjonowaniu dziecka: rozdrażnienie, wybuchy złości, wycofanie, izolowanie się, obniżony nastrój;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2100" dirty="0" smtClean="0"/>
              <a:t>Gdy nie wiesz jak pomóc dziecku </a:t>
            </a:r>
            <a:br>
              <a:rPr lang="pl-PL" sz="2100" dirty="0" smtClean="0"/>
            </a:br>
            <a:r>
              <a:rPr lang="pl-PL" sz="2100" dirty="0" smtClean="0"/>
              <a:t>w rozwiązywaniu trudności związanych z nauką lub relacjami w szkole;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2100" dirty="0" smtClean="0"/>
              <a:t>Gdy zauważasz u dziecka brak motywacji lub brak wiary w siebie;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2100" dirty="0" smtClean="0"/>
              <a:t>Gdy u dziecka pojawiają się symptomy somatyczne;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2100" dirty="0" smtClean="0"/>
              <a:t>Gdy nauczyciele sugerują wizytę u specjalisty;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2100" dirty="0" smtClean="0"/>
              <a:t>Gdy Ty lub Twoje dziecko odczuwacie </a:t>
            </a:r>
            <a:r>
              <a:rPr lang="pl-PL" sz="2100" dirty="0"/>
              <a:t>niepokój, </a:t>
            </a:r>
            <a:r>
              <a:rPr lang="pl-PL" sz="2100" dirty="0" smtClean="0"/>
              <a:t/>
            </a:r>
            <a:br>
              <a:rPr lang="pl-PL" sz="2100" dirty="0" smtClean="0"/>
            </a:br>
            <a:r>
              <a:rPr lang="pl-PL" sz="2100" dirty="0" smtClean="0"/>
              <a:t>z </a:t>
            </a:r>
            <a:r>
              <a:rPr lang="pl-PL" sz="2100" dirty="0"/>
              <a:t>którym nie </a:t>
            </a:r>
            <a:r>
              <a:rPr lang="pl-PL" sz="2100" dirty="0" smtClean="0"/>
              <a:t>możecie </a:t>
            </a:r>
            <a:r>
              <a:rPr lang="pl-PL" sz="2100" dirty="0"/>
              <a:t>sobie poradzić dotychczas </a:t>
            </a:r>
            <a:r>
              <a:rPr lang="pl-PL" sz="2100" dirty="0" smtClean="0"/>
              <a:t>stosowanymi </a:t>
            </a:r>
            <a:r>
              <a:rPr lang="pl-PL" sz="2100" dirty="0"/>
              <a:t>sposobami;</a:t>
            </a:r>
          </a:p>
          <a:p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76256" y="2564904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42684985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465576" cy="1502869"/>
          </a:xfrm>
        </p:spPr>
        <p:txBody>
          <a:bodyPr>
            <a:normAutofit/>
          </a:bodyPr>
          <a:lstStyle/>
          <a:p>
            <a:r>
              <a:rPr lang="pl-PL" sz="4000" dirty="0" smtClean="0">
                <a:solidFill>
                  <a:schemeClr val="accent3">
                    <a:lumMod val="50000"/>
                  </a:schemeClr>
                </a:solidFill>
              </a:rPr>
              <a:t>ZADZWOŃ LUB NAPISZ </a:t>
            </a:r>
            <a:br>
              <a:rPr lang="pl-PL" sz="40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pl-PL" sz="4000" dirty="0" smtClean="0">
                <a:solidFill>
                  <a:schemeClr val="accent3">
                    <a:lumMod val="50000"/>
                  </a:schemeClr>
                </a:solidFill>
              </a:rPr>
              <a:t>  dla dzieci i młodzieży </a:t>
            </a:r>
            <a:endParaRPr lang="pl-PL" sz="4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419548" y="1916832"/>
            <a:ext cx="854494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pl-PL" sz="2000" b="1" dirty="0" smtClean="0"/>
              <a:t>1. Bezpłatny </a:t>
            </a:r>
            <a:r>
              <a:rPr lang="pl-PL" sz="2000" b="1" dirty="0"/>
              <a:t>telefon zaufania dla dzieci i </a:t>
            </a:r>
            <a:r>
              <a:rPr lang="pl-PL" sz="2000" b="1" dirty="0" smtClean="0"/>
              <a:t>młodzieży</a:t>
            </a:r>
          </a:p>
          <a:p>
            <a:pPr marL="457200" indent="-457200"/>
            <a:r>
              <a:rPr lang="pl-PL" sz="2000" b="1" dirty="0" smtClean="0"/>
              <a:t> </a:t>
            </a:r>
            <a:r>
              <a:rPr lang="pl-PL" sz="2000" b="1" dirty="0"/>
              <a:t>T</a:t>
            </a:r>
            <a:r>
              <a:rPr lang="pl-PL" sz="2000" b="1" dirty="0" smtClean="0"/>
              <a:t>el</a:t>
            </a:r>
            <a:r>
              <a:rPr lang="pl-PL" sz="2000" b="1" dirty="0"/>
              <a:t>. 116 </a:t>
            </a:r>
            <a:r>
              <a:rPr lang="pl-PL" sz="2000" b="1" dirty="0" smtClean="0"/>
              <a:t>111</a:t>
            </a:r>
          </a:p>
          <a:p>
            <a:pPr marL="457200" indent="-457200"/>
            <a:r>
              <a:rPr lang="pl-PL" sz="2000" dirty="0" smtClean="0"/>
              <a:t>(czynny </a:t>
            </a:r>
            <a:r>
              <a:rPr lang="pl-PL" sz="2000" dirty="0"/>
              <a:t>codziennie od 12:00 do 02:00) </a:t>
            </a:r>
            <a:r>
              <a:rPr lang="pl-PL" sz="2000" dirty="0" smtClean="0"/>
              <a:t>lub</a:t>
            </a:r>
          </a:p>
          <a:p>
            <a:pPr marL="457200" indent="-457200"/>
            <a:r>
              <a:rPr lang="pl-PL" sz="2000" dirty="0" smtClean="0">
                <a:hlinkClick r:id="rId2"/>
              </a:rPr>
              <a:t>https</a:t>
            </a:r>
            <a:r>
              <a:rPr lang="pl-PL" sz="2000" dirty="0">
                <a:hlinkClick r:id="rId2"/>
              </a:rPr>
              <a:t>://116111.pl/napisz</a:t>
            </a:r>
            <a:r>
              <a:rPr lang="pl-PL" sz="2000" dirty="0"/>
              <a:t>).</a:t>
            </a:r>
          </a:p>
          <a:p>
            <a:endParaRPr lang="pl-PL" sz="2000" dirty="0"/>
          </a:p>
          <a:p>
            <a:r>
              <a:rPr lang="pl-PL" sz="2000" b="1" dirty="0"/>
              <a:t>2. Dziecięcy Telefon Zaufania Rzecznika Praw Dziecka </a:t>
            </a:r>
          </a:p>
          <a:p>
            <a:r>
              <a:rPr lang="pl-PL" sz="2000" b="1" dirty="0"/>
              <a:t>Tel. 800 12 12 12</a:t>
            </a:r>
          </a:p>
          <a:p>
            <a:r>
              <a:rPr lang="pl-PL" sz="2000" dirty="0"/>
              <a:t>(</a:t>
            </a:r>
            <a:r>
              <a:rPr lang="pl-PL" sz="2000" dirty="0" smtClean="0"/>
              <a:t>czynny </a:t>
            </a:r>
            <a:r>
              <a:rPr lang="pl-PL" sz="2000" dirty="0"/>
              <a:t>od poniedziałku do piątku w godz. 8.15 – 20)</a:t>
            </a:r>
          </a:p>
          <a:p>
            <a:r>
              <a:rPr lang="pl-PL" sz="2000" b="1" dirty="0"/>
              <a:t> </a:t>
            </a:r>
          </a:p>
          <a:p>
            <a:r>
              <a:rPr lang="pl-PL" sz="2000" b="1" dirty="0"/>
              <a:t>3. Całodobowa bezpłatna infolinia dla dzieci, </a:t>
            </a:r>
            <a:r>
              <a:rPr lang="pl-PL" sz="2000" b="1" dirty="0" smtClean="0"/>
              <a:t>młodzieży, rodziców </a:t>
            </a:r>
            <a:r>
              <a:rPr lang="pl-PL" sz="2000" b="1" dirty="0"/>
              <a:t>i nauczycieli</a:t>
            </a:r>
            <a:endParaRPr lang="pl-PL" sz="2000" dirty="0"/>
          </a:p>
          <a:p>
            <a:r>
              <a:rPr lang="pl-PL" sz="2000" b="1" dirty="0"/>
              <a:t>T</a:t>
            </a:r>
            <a:r>
              <a:rPr lang="pl-PL" sz="2000" b="1" dirty="0" smtClean="0"/>
              <a:t>el</a:t>
            </a:r>
            <a:r>
              <a:rPr lang="pl-PL" sz="2000" b="1" dirty="0"/>
              <a:t>. 800 080 222</a:t>
            </a:r>
            <a:br>
              <a:rPr lang="pl-PL" sz="2000" b="1" dirty="0"/>
            </a:br>
            <a:r>
              <a:rPr lang="pl-PL" sz="2000" dirty="0"/>
              <a:t>(</a:t>
            </a:r>
            <a:r>
              <a:rPr lang="pl-PL" sz="2000" dirty="0" smtClean="0"/>
              <a:t>czynna </a:t>
            </a:r>
            <a:r>
              <a:rPr lang="pl-PL" sz="2000" dirty="0"/>
              <a:t>całodobowo)</a:t>
            </a:r>
          </a:p>
          <a:p>
            <a:endParaRPr lang="pl-PL" sz="2000" dirty="0"/>
          </a:p>
          <a:p>
            <a:r>
              <a:rPr lang="pl-PL" sz="2000" dirty="0">
                <a:hlinkClick r:id="rId3"/>
              </a:rPr>
              <a:t>4. https://www.forumprzeciwdepresji.pl/forum/</a:t>
            </a:r>
            <a:endParaRPr lang="pl-PL" sz="1650" dirty="0"/>
          </a:p>
        </p:txBody>
      </p:sp>
    </p:spTree>
    <p:extLst>
      <p:ext uri="{BB962C8B-B14F-4D97-AF65-F5344CB8AC3E}">
        <p14:creationId xmlns:p14="http://schemas.microsoft.com/office/powerpoint/2010/main" xmlns="" val="1556400579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323528" y="1484784"/>
            <a:ext cx="8229600" cy="1143000"/>
          </a:xfrm>
        </p:spPr>
        <p:txBody>
          <a:bodyPr/>
          <a:lstStyle/>
          <a:p>
            <a:r>
              <a:rPr lang="pl-PL" b="1" dirty="0" smtClean="0">
                <a:solidFill>
                  <a:schemeClr val="accent3">
                    <a:lumMod val="50000"/>
                  </a:schemeClr>
                </a:solidFill>
              </a:rPr>
              <a:t>Dziękujemy za uwagę </a:t>
            </a:r>
            <a:r>
              <a:rPr lang="pl-PL" b="1" dirty="0" smtClean="0">
                <a:solidFill>
                  <a:schemeClr val="accent3">
                    <a:lumMod val="50000"/>
                  </a:schemeClr>
                </a:solidFill>
                <a:sym typeface="Wingdings" pitchFamily="2" charset="2"/>
              </a:rPr>
              <a:t></a:t>
            </a:r>
            <a:endParaRPr lang="pl-PL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1475656" y="3429000"/>
            <a:ext cx="61206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/>
              <a:t>Olga Biernat, Joanna Szymczuk</a:t>
            </a:r>
          </a:p>
          <a:p>
            <a:pPr algn="ctr"/>
            <a:endParaRPr lang="pl-PL" sz="2400" b="1" dirty="0" smtClean="0"/>
          </a:p>
          <a:p>
            <a:pPr algn="ctr"/>
            <a:r>
              <a:rPr lang="pl-PL" sz="2400" b="1" dirty="0" smtClean="0"/>
              <a:t>Poradnia Psychologiczno-Pedagogiczna nr 13</a:t>
            </a:r>
            <a:endParaRPr lang="pl-PL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chemeClr val="accent3">
                    <a:lumMod val="50000"/>
                  </a:schemeClr>
                </a:solidFill>
              </a:rPr>
              <a:t>Powrót do szkoły</a:t>
            </a:r>
            <a:endParaRPr lang="pl-PL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Symbol zastępczy zawartości 4"/>
          <p:cNvSpPr>
            <a:spLocks noGrp="1"/>
          </p:cNvSpPr>
          <p:nvPr>
            <p:ph sz="half" idx="1"/>
          </p:nvPr>
        </p:nvSpPr>
        <p:spPr>
          <a:xfrm>
            <a:off x="179512" y="1417638"/>
            <a:ext cx="5040560" cy="532373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l-PL" sz="2100" dirty="0" smtClean="0"/>
              <a:t>Powrót do rzeczywistości szkolnej sprzed pandemii wiąże się  z wieloma radościami, ale i czasami obawami.</a:t>
            </a:r>
          </a:p>
          <a:p>
            <a:pPr marL="0" indent="0" algn="just">
              <a:buNone/>
            </a:pPr>
            <a:endParaRPr lang="pl-PL" sz="2100" dirty="0" smtClean="0"/>
          </a:p>
          <a:p>
            <a:pPr marL="0" indent="0" algn="just">
              <a:buNone/>
            </a:pPr>
            <a:r>
              <a:rPr lang="pl-PL" sz="2100" dirty="0" smtClean="0"/>
              <a:t>Jesteśmy skłonni w pierwszej kolejności zauważać negatywne strony tej zmiany: </a:t>
            </a:r>
          </a:p>
          <a:p>
            <a:pPr marL="0" indent="0" algn="just">
              <a:buNone/>
            </a:pPr>
            <a:r>
              <a:rPr lang="pl-PL" sz="2100" i="1" dirty="0" smtClean="0">
                <a:solidFill>
                  <a:schemeClr val="accent6">
                    <a:lumMod val="50000"/>
                  </a:schemeClr>
                </a:solidFill>
              </a:rPr>
              <a:t>“</a:t>
            </a:r>
            <a:r>
              <a:rPr lang="pl-PL" sz="2100" i="1" dirty="0">
                <a:solidFill>
                  <a:schemeClr val="accent6">
                    <a:lumMod val="50000"/>
                  </a:schemeClr>
                </a:solidFill>
              </a:rPr>
              <a:t>Ludzki umysł jest bardziej </a:t>
            </a:r>
            <a:r>
              <a:rPr lang="pl-PL" sz="2100" i="1" dirty="0" smtClean="0">
                <a:solidFill>
                  <a:schemeClr val="accent6">
                    <a:lumMod val="50000"/>
                  </a:schemeClr>
                </a:solidFill>
              </a:rPr>
              <a:t>nastawiony na </a:t>
            </a:r>
            <a:r>
              <a:rPr lang="pl-PL" sz="2100" i="1" dirty="0">
                <a:solidFill>
                  <a:schemeClr val="accent6">
                    <a:lumMod val="50000"/>
                  </a:schemeClr>
                </a:solidFill>
              </a:rPr>
              <a:t>wychwytywanie negatywów niż pozytywów </a:t>
            </a:r>
            <a:r>
              <a:rPr lang="pl-PL" sz="2100" i="1" dirty="0" smtClean="0">
                <a:solidFill>
                  <a:schemeClr val="accent6">
                    <a:lumMod val="50000"/>
                  </a:schemeClr>
                </a:solidFill>
              </a:rPr>
              <a:t> - </a:t>
            </a:r>
            <a:r>
              <a:rPr lang="pl-PL" sz="2100" i="1" dirty="0">
                <a:solidFill>
                  <a:schemeClr val="accent6">
                    <a:lumMod val="50000"/>
                  </a:schemeClr>
                </a:solidFill>
              </a:rPr>
              <a:t>cecha ta była potrzebna naszym przodkom, by miłe obrazy </a:t>
            </a:r>
            <a:r>
              <a:rPr lang="pl-PL" sz="2100" i="1" dirty="0" smtClean="0">
                <a:solidFill>
                  <a:schemeClr val="accent6">
                    <a:lumMod val="50000"/>
                  </a:schemeClr>
                </a:solidFill>
              </a:rPr>
              <a:t>i </a:t>
            </a:r>
            <a:r>
              <a:rPr lang="pl-PL" sz="2100" i="1" dirty="0">
                <a:solidFill>
                  <a:schemeClr val="accent6">
                    <a:lumMod val="50000"/>
                  </a:schemeClr>
                </a:solidFill>
              </a:rPr>
              <a:t>aktywności </a:t>
            </a:r>
            <a:r>
              <a:rPr lang="pl-PL" sz="2100" i="1" dirty="0" smtClean="0">
                <a:solidFill>
                  <a:schemeClr val="accent6">
                    <a:lumMod val="50000"/>
                  </a:schemeClr>
                </a:solidFill>
              </a:rPr>
              <a:t>nie przeszkodziły </a:t>
            </a:r>
            <a:br>
              <a:rPr lang="pl-PL" sz="2100" i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pl-PL" sz="2100" i="1" dirty="0" smtClean="0">
                <a:solidFill>
                  <a:schemeClr val="accent6">
                    <a:lumMod val="50000"/>
                  </a:schemeClr>
                </a:solidFill>
              </a:rPr>
              <a:t>w </a:t>
            </a:r>
            <a:r>
              <a:rPr lang="pl-PL" sz="2100" i="1" dirty="0">
                <a:solidFill>
                  <a:schemeClr val="accent6">
                    <a:lumMod val="50000"/>
                  </a:schemeClr>
                </a:solidFill>
              </a:rPr>
              <a:t>dostrzeżeniu </a:t>
            </a:r>
            <a:r>
              <a:rPr lang="pl-PL" sz="2100" i="1" dirty="0" smtClean="0">
                <a:solidFill>
                  <a:schemeClr val="accent6">
                    <a:lumMod val="50000"/>
                  </a:schemeClr>
                </a:solidFill>
              </a:rPr>
              <a:t>niebezpieczeństwa. Niestety</a:t>
            </a:r>
            <a:r>
              <a:rPr lang="pl-PL" sz="2100" i="1" dirty="0">
                <a:solidFill>
                  <a:schemeClr val="accent6">
                    <a:lumMod val="50000"/>
                  </a:schemeClr>
                </a:solidFill>
              </a:rPr>
              <a:t>, współcześnie umiejętność ta </a:t>
            </a:r>
            <a:r>
              <a:rPr lang="pl-PL" sz="2100" i="1" dirty="0" smtClean="0">
                <a:solidFill>
                  <a:schemeClr val="accent6">
                    <a:lumMod val="50000"/>
                  </a:schemeClr>
                </a:solidFill>
              </a:rPr>
              <a:t>powoduje</a:t>
            </a:r>
            <a:r>
              <a:rPr lang="pl-PL" sz="2100" i="1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pl-PL" sz="2100" i="1" dirty="0" smtClean="0">
                <a:solidFill>
                  <a:schemeClr val="accent6">
                    <a:lumMod val="50000"/>
                  </a:schemeClr>
                </a:solidFill>
              </a:rPr>
              <a:t>                    że </a:t>
            </a:r>
            <a:r>
              <a:rPr lang="pl-PL" sz="2100" i="1" dirty="0">
                <a:solidFill>
                  <a:schemeClr val="accent6">
                    <a:lumMod val="50000"/>
                  </a:schemeClr>
                </a:solidFill>
              </a:rPr>
              <a:t>chętniej </a:t>
            </a:r>
            <a:r>
              <a:rPr lang="pl-PL" sz="2100" i="1" dirty="0" smtClean="0">
                <a:solidFill>
                  <a:schemeClr val="accent6">
                    <a:lumMod val="50000"/>
                  </a:schemeClr>
                </a:solidFill>
              </a:rPr>
              <a:t>ganimy </a:t>
            </a:r>
            <a:r>
              <a:rPr lang="pl-PL" sz="2100" i="1" dirty="0">
                <a:solidFill>
                  <a:schemeClr val="accent6">
                    <a:lumMod val="50000"/>
                  </a:schemeClr>
                </a:solidFill>
              </a:rPr>
              <a:t>niż chwalimy.” </a:t>
            </a:r>
            <a:r>
              <a:rPr lang="pl-PL" sz="2100" dirty="0"/>
              <a:t>(Kołakowski, Pisula 2013). </a:t>
            </a:r>
          </a:p>
        </p:txBody>
      </p:sp>
      <p:pic>
        <p:nvPicPr>
          <p:cNvPr id="7" name="Symbol zastępczy zawartości 6" descr="1b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b="6830"/>
          <a:stretch>
            <a:fillRect/>
          </a:stretch>
        </p:blipFill>
        <p:spPr>
          <a:xfrm>
            <a:off x="5364088" y="1484784"/>
            <a:ext cx="3528392" cy="4176464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chemeClr val="accent3">
                    <a:lumMod val="50000"/>
                  </a:schemeClr>
                </a:solidFill>
              </a:rPr>
              <a:t>Starajmy się zachować spokój</a:t>
            </a:r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sz="half" idx="1"/>
          </p:nvPr>
        </p:nvSpPr>
        <p:spPr>
          <a:xfrm>
            <a:off x="251520" y="1600200"/>
            <a:ext cx="5328592" cy="4525963"/>
          </a:xfrm>
        </p:spPr>
        <p:txBody>
          <a:bodyPr/>
          <a:lstStyle/>
          <a:p>
            <a:endParaRPr lang="pl-PL" dirty="0" smtClean="0"/>
          </a:p>
          <a:p>
            <a:pPr algn="just"/>
            <a:r>
              <a:rPr lang="pl-PL" sz="2600" dirty="0" smtClean="0"/>
              <a:t>Dzieci są uważnymi obserwatorami, przejmują zachowania rodziców.</a:t>
            </a:r>
          </a:p>
          <a:p>
            <a:r>
              <a:rPr lang="pl-PL" sz="2600" dirty="0" smtClean="0"/>
              <a:t>Nieświadomie możemy w nich generować emocje niepewności  czy lęku.</a:t>
            </a:r>
            <a:endParaRPr lang="pl-PL" sz="2600" dirty="0"/>
          </a:p>
        </p:txBody>
      </p:sp>
      <p:pic>
        <p:nvPicPr>
          <p:cNvPr id="7" name="Symbol zastępczy zawartości 6" descr="123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794374" y="2060848"/>
            <a:ext cx="2810073" cy="3168352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chemeClr val="accent3">
                    <a:lumMod val="50000"/>
                  </a:schemeClr>
                </a:solidFill>
              </a:rPr>
              <a:t>Rozmawiaj z dzieckiem </a:t>
            </a:r>
            <a:endParaRPr lang="pl-PL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Symbol zastępczy zawartości 5"/>
          <p:cNvSpPr>
            <a:spLocks noGrp="1"/>
          </p:cNvSpPr>
          <p:nvPr>
            <p:ph sz="half" idx="2"/>
          </p:nvPr>
        </p:nvSpPr>
        <p:spPr>
          <a:xfrm>
            <a:off x="4427984" y="1600200"/>
            <a:ext cx="4536504" cy="4525963"/>
          </a:xfrm>
        </p:spPr>
        <p:txBody>
          <a:bodyPr>
            <a:normAutofit/>
          </a:bodyPr>
          <a:lstStyle/>
          <a:p>
            <a:endParaRPr lang="pl-PL" sz="2400" dirty="0" smtClean="0"/>
          </a:p>
          <a:p>
            <a:r>
              <a:rPr lang="pl-PL" sz="2600" dirty="0" smtClean="0"/>
              <a:t>Słuchaj. </a:t>
            </a:r>
          </a:p>
          <a:p>
            <a:r>
              <a:rPr lang="pl-PL" sz="2600" dirty="0" smtClean="0"/>
              <a:t>Otwórz się na to co dziecko ma do powiedzenia.</a:t>
            </a:r>
          </a:p>
          <a:p>
            <a:r>
              <a:rPr lang="pl-PL" sz="2600" dirty="0" smtClean="0"/>
              <a:t>Nie zaprzeczaj jego emocjom.</a:t>
            </a:r>
          </a:p>
          <a:p>
            <a:r>
              <a:rPr lang="pl-PL" sz="2600" dirty="0" smtClean="0"/>
              <a:t>Zapytaj jak możesz pomóc.</a:t>
            </a:r>
            <a:endParaRPr lang="pl-PL" sz="2600" dirty="0"/>
          </a:p>
        </p:txBody>
      </p:sp>
      <p:pic>
        <p:nvPicPr>
          <p:cNvPr id="7" name="Symbol zastępczy zawartości 3" descr="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772816"/>
            <a:ext cx="3960440" cy="3528392"/>
          </a:xfr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chemeClr val="accent3">
                    <a:lumMod val="50000"/>
                  </a:schemeClr>
                </a:solidFill>
              </a:rPr>
              <a:t>Zaakceptuj emocje dziecka</a:t>
            </a:r>
            <a:endParaRPr lang="pl-PL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07504" y="1600200"/>
            <a:ext cx="4392488" cy="4525963"/>
          </a:xfrm>
        </p:spPr>
        <p:txBody>
          <a:bodyPr>
            <a:normAutofit/>
          </a:bodyPr>
          <a:lstStyle/>
          <a:p>
            <a:endParaRPr lang="pl-PL" dirty="0" smtClean="0"/>
          </a:p>
          <a:p>
            <a:r>
              <a:rPr lang="pl-PL" sz="2600" dirty="0" smtClean="0"/>
              <a:t>Akceptuj uczucia dziecka. </a:t>
            </a:r>
          </a:p>
          <a:p>
            <a:r>
              <a:rPr lang="pl-PL" sz="2600" dirty="0" smtClean="0"/>
              <a:t>Pozwól mu je przeżywać                          i wyrażać.</a:t>
            </a:r>
          </a:p>
          <a:p>
            <a:r>
              <a:rPr lang="pl-PL" sz="2600" dirty="0" smtClean="0"/>
              <a:t> Jeśli Twoje dziecko tego potrzebuje, pomóż mu w nazywaniu emocji i szukaniu sposobu na poradzenie sobie z napięciem.</a:t>
            </a:r>
            <a:endParaRPr lang="pl-PL" sz="2600" dirty="0"/>
          </a:p>
        </p:txBody>
      </p:sp>
      <p:pic>
        <p:nvPicPr>
          <p:cNvPr id="5" name="Symbol zastępczy zawartości 5" descr="p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4008" y="1772816"/>
            <a:ext cx="4104456" cy="4176464"/>
          </a:xfr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chemeClr val="accent3">
                    <a:lumMod val="50000"/>
                  </a:schemeClr>
                </a:solidFill>
              </a:rPr>
              <a:t>Na tropie pozytywów</a:t>
            </a:r>
            <a:endParaRPr lang="pl-PL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79512" y="1600200"/>
            <a:ext cx="5688632" cy="452596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pl-PL" sz="2600" dirty="0" smtClean="0"/>
              <a:t>Zainteresowania </a:t>
            </a:r>
          </a:p>
          <a:p>
            <a:pPr>
              <a:buNone/>
            </a:pPr>
            <a:r>
              <a:rPr lang="pl-PL" sz="2600" dirty="0" smtClean="0"/>
              <a:t>    (które można rozwijać w szkole)</a:t>
            </a:r>
          </a:p>
          <a:p>
            <a:r>
              <a:rPr lang="pl-PL" sz="2600" dirty="0" smtClean="0"/>
              <a:t>Mocne strony</a:t>
            </a:r>
          </a:p>
          <a:p>
            <a:r>
              <a:rPr lang="pl-PL" sz="2600" dirty="0" smtClean="0"/>
              <a:t>Osiągnięcia </a:t>
            </a:r>
            <a:endParaRPr lang="pl-PL" sz="2600" dirty="0"/>
          </a:p>
        </p:txBody>
      </p:sp>
      <p:pic>
        <p:nvPicPr>
          <p:cNvPr id="5" name="Symbol zastępczy zawartości 5" descr="piłka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932040" y="1412776"/>
            <a:ext cx="2964394" cy="2016224"/>
          </a:xfrm>
        </p:spPr>
      </p:pic>
      <p:pic>
        <p:nvPicPr>
          <p:cNvPr id="6" name="Obraz 5" descr="rówieśnic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6136" y="3933056"/>
            <a:ext cx="2592288" cy="2592288"/>
          </a:xfrm>
          <a:prstGeom prst="rect">
            <a:avLst/>
          </a:prstGeom>
        </p:spPr>
      </p:pic>
      <p:pic>
        <p:nvPicPr>
          <p:cNvPr id="7" name="Symbol zastępczy zawartości 4" descr="chó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47664" y="4365104"/>
            <a:ext cx="2595737" cy="1440160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chemeClr val="accent3">
                    <a:lumMod val="50000"/>
                  </a:schemeClr>
                </a:solidFill>
              </a:rPr>
              <a:t>Wskaźnik pozytywności 3:1</a:t>
            </a:r>
            <a:endParaRPr lang="pl-PL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200" dirty="0" smtClean="0"/>
              <a:t>szczęście</a:t>
            </a:r>
            <a:endParaRPr lang="pl-PL" sz="3200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200" dirty="0"/>
              <a:t>s</a:t>
            </a:r>
            <a:r>
              <a:rPr lang="pl-PL" sz="3200" dirty="0" smtClean="0"/>
              <a:t>mutek/złość</a:t>
            </a:r>
            <a:endParaRPr lang="pl-PL" sz="3200" dirty="0"/>
          </a:p>
        </p:txBody>
      </p:sp>
      <p:pic>
        <p:nvPicPr>
          <p:cNvPr id="1026" name="Picture 2" descr="https://www.swps.pl/images/Zdj%C4%99cia-strefy/Strefa-Psyche-zdj%C4%99cia/co_sie_za_kryje_zlosc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852936"/>
            <a:ext cx="3704034" cy="2437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8664" y="2794001"/>
            <a:ext cx="3655880" cy="2437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90364728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chemeClr val="accent3">
                    <a:lumMod val="50000"/>
                  </a:schemeClr>
                </a:solidFill>
              </a:rPr>
              <a:t>Dobry plan i organizacja</a:t>
            </a:r>
            <a:endParaRPr lang="pl-PL" dirty="0"/>
          </a:p>
        </p:txBody>
      </p:sp>
      <p:sp>
        <p:nvSpPr>
          <p:cNvPr id="9" name="Symbol zastępczy zawartości 8"/>
          <p:cNvSpPr>
            <a:spLocks noGrp="1"/>
          </p:cNvSpPr>
          <p:nvPr>
            <p:ph sz="half" idx="2"/>
          </p:nvPr>
        </p:nvSpPr>
        <p:spPr>
          <a:xfrm>
            <a:off x="3419872" y="1600200"/>
            <a:ext cx="5544616" cy="4525963"/>
          </a:xfrm>
        </p:spPr>
        <p:txBody>
          <a:bodyPr/>
          <a:lstStyle/>
          <a:p>
            <a:endParaRPr lang="pl-PL" dirty="0" smtClean="0"/>
          </a:p>
          <a:p>
            <a:pPr algn="just"/>
            <a:r>
              <a:rPr lang="pl-PL" sz="2600" dirty="0" smtClean="0"/>
              <a:t>Powrót do planu dnia sprzed pandemii lub stworzenie nowego.</a:t>
            </a:r>
          </a:p>
          <a:p>
            <a:pPr algn="just"/>
            <a:r>
              <a:rPr lang="pl-PL" sz="2600" dirty="0" smtClean="0"/>
              <a:t>Zaplanowanie czasu na wspólną aktywność i przyjemności.</a:t>
            </a:r>
          </a:p>
          <a:p>
            <a:pPr marL="0" indent="0">
              <a:buNone/>
            </a:pPr>
            <a:endParaRPr lang="pl-PL" dirty="0" smtClean="0"/>
          </a:p>
          <a:p>
            <a:endParaRPr lang="pl-PL" dirty="0"/>
          </a:p>
        </p:txBody>
      </p:sp>
      <p:pic>
        <p:nvPicPr>
          <p:cNvPr id="10" name="Symbol zastępczy zawartości 4" descr="c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772816"/>
            <a:ext cx="3096344" cy="3600400"/>
          </a:xfrm>
          <a:prstGeom prst="rect">
            <a:avLst/>
          </a:prstGeom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chemeClr val="accent3">
                    <a:lumMod val="50000"/>
                  </a:schemeClr>
                </a:solidFill>
              </a:rPr>
              <a:t>Bądź cierpliwy i wyrozumiały</a:t>
            </a:r>
            <a:endParaRPr lang="pl-PL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251520" y="1600200"/>
            <a:ext cx="4536504" cy="4525963"/>
          </a:xfrm>
        </p:spPr>
        <p:txBody>
          <a:bodyPr/>
          <a:lstStyle/>
          <a:p>
            <a:endParaRPr lang="pl-PL" dirty="0" smtClean="0"/>
          </a:p>
          <a:p>
            <a:pPr algn="just"/>
            <a:r>
              <a:rPr lang="pl-PL" sz="2600" dirty="0" smtClean="0"/>
              <a:t>Daj dziecku czas na przyzwyczajenie się do nauki  w szkole.</a:t>
            </a:r>
          </a:p>
          <a:p>
            <a:pPr algn="just"/>
            <a:r>
              <a:rPr lang="pl-PL" sz="2600" dirty="0" smtClean="0"/>
              <a:t>Wspieraj, doceniaj, chwal.</a:t>
            </a:r>
            <a:endParaRPr lang="pl-PL" sz="2600" dirty="0"/>
          </a:p>
        </p:txBody>
      </p:sp>
      <p:pic>
        <p:nvPicPr>
          <p:cNvPr id="7" name="Symbol zastępczy zawartości 6" descr="p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4149080"/>
            <a:ext cx="2072853" cy="2375145"/>
          </a:xfrm>
          <a:prstGeom prst="rect">
            <a:avLst/>
          </a:prstGeom>
        </p:spPr>
      </p:pic>
      <p:pic>
        <p:nvPicPr>
          <p:cNvPr id="9" name="Symbol zastępczy zawartości 8" descr="abababab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436096" y="1772816"/>
            <a:ext cx="2736304" cy="4228411"/>
          </a:xfrm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1637</TotalTime>
  <Words>422</Words>
  <Application>Microsoft Office PowerPoint</Application>
  <PresentationFormat>Pokaz na ekranie (4:3)</PresentationFormat>
  <Paragraphs>89</Paragraphs>
  <Slides>17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18" baseType="lpstr">
      <vt:lpstr>Motyw pakietu Office</vt:lpstr>
      <vt:lpstr>Jak rodzice mogą wspierać dziecko                  w trakcie powrotu do szkoły</vt:lpstr>
      <vt:lpstr>Powrót do szkoły</vt:lpstr>
      <vt:lpstr>Starajmy się zachować spokój</vt:lpstr>
      <vt:lpstr>Rozmawiaj z dzieckiem </vt:lpstr>
      <vt:lpstr>Zaakceptuj emocje dziecka</vt:lpstr>
      <vt:lpstr>Na tropie pozytywów</vt:lpstr>
      <vt:lpstr>Wskaźnik pozytywności 3:1</vt:lpstr>
      <vt:lpstr>Dobry plan i organizacja</vt:lpstr>
      <vt:lpstr>Bądź cierpliwy i wyrozumiały</vt:lpstr>
      <vt:lpstr>Ograniczaj czas przed ekranem</vt:lpstr>
      <vt:lpstr>Hobby, odpoczynek</vt:lpstr>
      <vt:lpstr>Gramy do jednej bramki (rodzice, nauczyciele, specjaliści)</vt:lpstr>
      <vt:lpstr>Wspieraj relacje z rówieśnikami</vt:lpstr>
      <vt:lpstr>Zadbaj o siebie</vt:lpstr>
      <vt:lpstr>Slajd 15</vt:lpstr>
      <vt:lpstr>ZADZWOŃ LUB NAPISZ    dla dzieci i młodzieży </vt:lpstr>
      <vt:lpstr>Dziękujemy za uwagę 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Olga Biernat</dc:creator>
  <cp:lastModifiedBy>Olga Biernat</cp:lastModifiedBy>
  <cp:revision>17</cp:revision>
  <dcterms:created xsi:type="dcterms:W3CDTF">2021-05-20T13:02:57Z</dcterms:created>
  <dcterms:modified xsi:type="dcterms:W3CDTF">2021-05-25T14:03:16Z</dcterms:modified>
</cp:coreProperties>
</file>